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6" r:id="rId8"/>
    <p:sldId id="265" r:id="rId9"/>
    <p:sldId id="262" r:id="rId10"/>
    <p:sldId id="263" r:id="rId11"/>
    <p:sldId id="264"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5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2037227-C00C-48F3-B67C-EE70C3F8EDAD}" type="datetimeFigureOut">
              <a:rPr lang="en-US" smtClean="0"/>
              <a:t>10/6/2023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E514BB1-049C-43F4-854A-4778216C015E}" type="slidenum">
              <a:rPr lang="en-US" smtClean="0"/>
              <a:t>‹#›</a:t>
            </a:fld>
            <a:endParaRPr lang="en-US"/>
          </a:p>
        </p:txBody>
      </p:sp>
    </p:spTree>
    <p:extLst>
      <p:ext uri="{BB962C8B-B14F-4D97-AF65-F5344CB8AC3E}">
        <p14:creationId xmlns:p14="http://schemas.microsoft.com/office/powerpoint/2010/main" val="28951060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210840-237D-45F0-AAA5-0D877922741D}" type="datetimeFigureOut">
              <a:rPr lang="en-US" smtClean="0"/>
              <a:t>10/6/2023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74151E-2395-42E9-A892-B3638A5284C7}" type="slidenum">
              <a:rPr lang="en-US" smtClean="0"/>
              <a:t>‹#›</a:t>
            </a:fld>
            <a:endParaRPr lang="en-US"/>
          </a:p>
        </p:txBody>
      </p:sp>
    </p:spTree>
    <p:extLst>
      <p:ext uri="{BB962C8B-B14F-4D97-AF65-F5344CB8AC3E}">
        <p14:creationId xmlns:p14="http://schemas.microsoft.com/office/powerpoint/2010/main" val="896588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74151E-2395-42E9-A892-B3638A5284C7}" type="slidenum">
              <a:rPr lang="en-US" smtClean="0"/>
              <a:t>9</a:t>
            </a:fld>
            <a:endParaRPr lang="en-US"/>
          </a:p>
        </p:txBody>
      </p:sp>
    </p:spTree>
    <p:extLst>
      <p:ext uri="{BB962C8B-B14F-4D97-AF65-F5344CB8AC3E}">
        <p14:creationId xmlns:p14="http://schemas.microsoft.com/office/powerpoint/2010/main" val="2336682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1AA14219-8DA1-4236-BCFB-FD68620B7B87}" type="slidenum">
              <a:rPr lang="en-US"/>
              <a:pPr>
                <a:defRPr/>
              </a:pPr>
              <a:t>‹#›</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3D3304C2-BC45-4509-ACD2-31CD20B08AA0}" type="datetimeFigureOut">
              <a:rPr lang="en-US"/>
              <a:pPr>
                <a:defRPr/>
              </a:pPr>
              <a:t>10/6/2023</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ln/>
        </p:spPr>
        <p:txBody>
          <a:bodyPr/>
          <a:lstStyle>
            <a:lvl1pPr>
              <a:defRPr/>
            </a:lvl1pPr>
          </a:lstStyle>
          <a:p>
            <a:pPr>
              <a:defRPr/>
            </a:pPr>
            <a:fld id="{E23F00E1-01CD-4611-92E2-B4F648DC6587}" type="slidenum">
              <a:rPr lang="en-US"/>
              <a:pPr>
                <a:defRPr/>
              </a:pPr>
              <a:t>‹#›</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97AE39FF-D048-424D-A344-1C2A36FF9B73}" type="datetimeFigureOut">
              <a:rPr lang="en-US"/>
              <a:pPr>
                <a:defRPr/>
              </a:pPr>
              <a:t>10/6/2023</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ln/>
        </p:spPr>
        <p:txBody>
          <a:bodyPr/>
          <a:lstStyle>
            <a:lvl1pPr>
              <a:defRPr/>
            </a:lvl1pPr>
          </a:lstStyle>
          <a:p>
            <a:pPr>
              <a:defRPr/>
            </a:pPr>
            <a:fld id="{DCD6B7F5-78F6-48A7-8B58-4DBFF636512F}" type="slidenum">
              <a:rPr lang="en-US"/>
              <a:pPr>
                <a:defRPr/>
              </a:pPr>
              <a:t>‹#›</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61D36C54-523D-4C3D-969D-30FA6E5681D6}" type="datetimeFigureOut">
              <a:rPr lang="en-US"/>
              <a:pPr>
                <a:defRPr/>
              </a:pPr>
              <a:t>10/6/2023</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ln/>
        </p:spPr>
        <p:txBody>
          <a:bodyPr/>
          <a:lstStyle>
            <a:lvl1pPr>
              <a:defRPr/>
            </a:lvl1pPr>
          </a:lstStyle>
          <a:p>
            <a:pPr>
              <a:defRPr/>
            </a:pPr>
            <a:fld id="{A39214D6-689A-4141-B91B-1BF02178A411}" type="slidenum">
              <a:rPr lang="en-US"/>
              <a:pPr>
                <a:defRPr/>
              </a:pPr>
              <a:t>‹#›</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E8790549-68F7-4BEA-939B-B7FA32AA18FA}" type="datetimeFigureOut">
              <a:rPr lang="en-US"/>
              <a:pPr>
                <a:defRPr/>
              </a:pPr>
              <a:t>10/6/2023</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613BA40E-C69B-4CA3-98D0-D764B9609224}" type="slidenum">
              <a:rPr lang="en-US"/>
              <a:pPr>
                <a:defRPr/>
              </a:pPr>
              <a:t>‹#›</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B8C7AACF-E4A4-4B9D-8A97-6BC6DBAE3884}" type="datetimeFigureOut">
              <a:rPr lang="en-US"/>
              <a:pPr>
                <a:defRPr/>
              </a:pPr>
              <a:t>10/6/2023</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1607F273-91A4-4960-A19F-DCB814EEDCCF}" type="slidenum">
              <a:rPr lang="en-US"/>
              <a:pPr>
                <a:defRPr/>
              </a:pPr>
              <a:t>‹#›</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Date Placeholder 3"/>
          <p:cNvSpPr>
            <a:spLocks noGrp="1"/>
          </p:cNvSpPr>
          <p:nvPr>
            <p:ph type="dt" sz="half" idx="12"/>
          </p:nvPr>
        </p:nvSpPr>
        <p:spPr/>
        <p:txBody>
          <a:bodyPr/>
          <a:lstStyle>
            <a:lvl1pPr>
              <a:defRPr/>
            </a:lvl1pPr>
          </a:lstStyle>
          <a:p>
            <a:pPr>
              <a:defRPr/>
            </a:pPr>
            <a:fld id="{AE7D436F-25F1-4835-9D6D-73710553A000}" type="datetimeFigureOut">
              <a:rPr lang="en-US"/>
              <a:pPr>
                <a:defRPr/>
              </a:pPr>
              <a:t>10/6/2023</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a:ln/>
        </p:spPr>
        <p:txBody>
          <a:bodyPr/>
          <a:lstStyle>
            <a:lvl1pPr>
              <a:defRPr/>
            </a:lvl1pPr>
          </a:lstStyle>
          <a:p>
            <a:pPr>
              <a:defRPr/>
            </a:pPr>
            <a:fld id="{1CC8948E-31F6-454B-B688-833B1800D69F}" type="slidenum">
              <a:rPr lang="en-US"/>
              <a:pPr>
                <a:defRPr/>
              </a:pPr>
              <a:t>‹#›</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Date Placeholder 3"/>
          <p:cNvSpPr>
            <a:spLocks noGrp="1"/>
          </p:cNvSpPr>
          <p:nvPr>
            <p:ph type="dt" sz="half" idx="12"/>
          </p:nvPr>
        </p:nvSpPr>
        <p:spPr/>
        <p:txBody>
          <a:bodyPr/>
          <a:lstStyle>
            <a:lvl1pPr>
              <a:defRPr/>
            </a:lvl1pPr>
          </a:lstStyle>
          <a:p>
            <a:pPr>
              <a:defRPr/>
            </a:pPr>
            <a:fld id="{005EFCF1-CC8B-4D4A-A01D-2E7CEAE4BA41}" type="datetimeFigureOut">
              <a:rPr lang="en-US"/>
              <a:pPr>
                <a:defRPr/>
              </a:pPr>
              <a:t>10/6/2023</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a:ln/>
        </p:spPr>
        <p:txBody>
          <a:bodyPr/>
          <a:lstStyle>
            <a:lvl1pPr>
              <a:defRPr/>
            </a:lvl1pPr>
          </a:lstStyle>
          <a:p>
            <a:pPr>
              <a:defRPr/>
            </a:pPr>
            <a:fld id="{1242D701-DDBC-4BAA-9FFA-723BDF0D28E8}"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Date Placeholder 3"/>
          <p:cNvSpPr>
            <a:spLocks noGrp="1"/>
          </p:cNvSpPr>
          <p:nvPr>
            <p:ph type="dt" sz="half" idx="12"/>
          </p:nvPr>
        </p:nvSpPr>
        <p:spPr/>
        <p:txBody>
          <a:bodyPr/>
          <a:lstStyle>
            <a:lvl1pPr>
              <a:defRPr/>
            </a:lvl1pPr>
          </a:lstStyle>
          <a:p>
            <a:pPr>
              <a:defRPr/>
            </a:pPr>
            <a:fld id="{836D6BBE-A6C7-4B0D-845A-9A730A4BD9DB}" type="datetimeFigureOut">
              <a:rPr lang="en-US"/>
              <a:pPr>
                <a:defRPr/>
              </a:pPr>
              <a:t>10/6/2023</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8E1D3C1C-D559-4F8A-A38B-0644E19F0A49}" type="slidenum">
              <a:rPr lang="en-US"/>
              <a:pPr>
                <a:defRPr/>
              </a:pPr>
              <a:t>‹#›</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Date Placeholder 3"/>
          <p:cNvSpPr>
            <a:spLocks noGrp="1"/>
          </p:cNvSpPr>
          <p:nvPr>
            <p:ph type="dt" sz="half" idx="12"/>
          </p:nvPr>
        </p:nvSpPr>
        <p:spPr/>
        <p:txBody>
          <a:bodyPr/>
          <a:lstStyle>
            <a:lvl1pPr>
              <a:defRPr/>
            </a:lvl1pPr>
          </a:lstStyle>
          <a:p>
            <a:pPr>
              <a:defRPr/>
            </a:pPr>
            <a:fld id="{C48365F5-EF42-47F3-80EC-2C029CB383FD}" type="datetimeFigureOut">
              <a:rPr lang="en-US"/>
              <a:pPr>
                <a:defRPr/>
              </a:pPr>
              <a:t>10/6/2023</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4"/>
          </p:nvPr>
        </p:nvSpPr>
        <p:spPr>
          <a:ln/>
        </p:spPr>
        <p:txBody>
          <a:bodyPr/>
          <a:lstStyle>
            <a:lvl1pPr>
              <a:defRPr/>
            </a:lvl1pPr>
          </a:lstStyle>
          <a:p>
            <a:pPr>
              <a:defRPr/>
            </a:pPr>
            <a:fld id="{8CD1E53A-C610-455F-BFDB-EE445B7882D6}" type="slidenum">
              <a:rPr lang="en-US"/>
              <a:pPr>
                <a:defRPr/>
              </a:pPr>
              <a:t>‹#›</a:t>
            </a:fld>
            <a:endParaRPr lang="en-US" dirty="0"/>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Date Placeholder 3"/>
          <p:cNvSpPr>
            <a:spLocks noGrp="1"/>
          </p:cNvSpPr>
          <p:nvPr>
            <p:ph type="dt" sz="half" idx="16"/>
          </p:nvPr>
        </p:nvSpPr>
        <p:spPr/>
        <p:txBody>
          <a:bodyPr/>
          <a:lstStyle>
            <a:lvl1pPr>
              <a:defRPr/>
            </a:lvl1pPr>
          </a:lstStyle>
          <a:p>
            <a:pPr>
              <a:defRPr/>
            </a:pPr>
            <a:fld id="{808EF131-3C14-467C-A4CE-0BACEE95D0E1}" type="datetimeFigureOut">
              <a:rPr lang="en-US"/>
              <a:pPr>
                <a:defRPr/>
              </a:pPr>
              <a:t>10/6/2023</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B8183A61-227A-420C-B98F-B2F22091BA29}" type="slidenum">
              <a:rPr lang="en-US"/>
              <a:pPr>
                <a:defRPr/>
              </a:pPr>
              <a:t>‹#›</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Date Placeholder 3"/>
          <p:cNvSpPr>
            <a:spLocks noGrp="1"/>
          </p:cNvSpPr>
          <p:nvPr>
            <p:ph type="dt" sz="half" idx="12"/>
          </p:nvPr>
        </p:nvSpPr>
        <p:spPr/>
        <p:txBody>
          <a:bodyPr/>
          <a:lstStyle>
            <a:lvl1pPr>
              <a:defRPr/>
            </a:lvl1pPr>
          </a:lstStyle>
          <a:p>
            <a:pPr>
              <a:defRPr/>
            </a:pPr>
            <a:fld id="{051614BF-AA7E-4C31-B444-F834690F4417}" type="datetimeFigureOut">
              <a:rPr lang="en-US"/>
              <a:pPr>
                <a:defRPr/>
              </a:pPr>
              <a:t>10/6/2023</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fontAlgn="auto">
              <a:spcBef>
                <a:spcPts val="0"/>
              </a:spcBef>
              <a:spcAft>
                <a:spcPts val="0"/>
              </a:spcAft>
              <a:defRPr sz="1800" smtClean="0">
                <a:solidFill>
                  <a:srgbClr val="FFFFFF"/>
                </a:solidFill>
                <a:latin typeface="+mn-lt"/>
              </a:defRPr>
            </a:lvl1pPr>
          </a:lstStyle>
          <a:p>
            <a:pPr>
              <a:defRPr/>
            </a:pPr>
            <a:fld id="{C46A0C99-282E-4B6E-B5D1-24650A0EECE3}" type="slidenum">
              <a:rPr lang="en-US"/>
              <a:pPr>
                <a:defRPr/>
              </a:pPr>
              <a:t>‹#›</a:t>
            </a:fld>
            <a:endParaRPr lang="en-US" dirty="0"/>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fontAlgn="auto">
              <a:spcBef>
                <a:spcPts val="0"/>
              </a:spcBef>
              <a:spcAft>
                <a:spcPts val="0"/>
              </a:spcAft>
              <a:defRPr sz="1200" dirty="0">
                <a:solidFill>
                  <a:schemeClr val="bg2"/>
                </a:solidFill>
                <a:latin typeface="+mn-lt"/>
              </a:defRPr>
            </a:lvl1pPr>
          </a:lstStyle>
          <a:p>
            <a:pPr>
              <a:defRPr/>
            </a:pPr>
            <a:endParaRPr lang="en-US"/>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bg2"/>
                </a:solidFill>
                <a:latin typeface="+mn-lt"/>
              </a:defRPr>
            </a:lvl1pPr>
          </a:lstStyle>
          <a:p>
            <a:pPr>
              <a:defRPr/>
            </a:pPr>
            <a:fld id="{929443B9-A65C-4361-9ED9-5C7E1C51CF3C}" type="datetimeFigureOut">
              <a:rPr lang="en-US"/>
              <a:pPr>
                <a:defRPr/>
              </a:pPr>
              <a:t>10/6/2023</a:t>
            </a:fld>
            <a:endParaRPr lang="en-US" dirty="0"/>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rtl="0" fontAlgn="base">
        <a:spcBef>
          <a:spcPct val="0"/>
        </a:spcBef>
        <a:spcAft>
          <a:spcPct val="0"/>
        </a:spcAft>
        <a:defRPr sz="4600" kern="1200" spc="-100">
          <a:solidFill>
            <a:schemeClr val="tx2"/>
          </a:solidFill>
          <a:latin typeface="+mj-lt"/>
          <a:ea typeface="+mj-ea"/>
          <a:cs typeface="+mj-cs"/>
        </a:defRPr>
      </a:lvl1pPr>
      <a:lvl2pPr algn="l" rtl="0" fontAlgn="base">
        <a:spcBef>
          <a:spcPct val="0"/>
        </a:spcBef>
        <a:spcAft>
          <a:spcPct val="0"/>
        </a:spcAft>
        <a:defRPr sz="4600">
          <a:solidFill>
            <a:schemeClr val="tx2"/>
          </a:solidFill>
          <a:latin typeface="Cambria" pitchFamily="18" charset="0"/>
        </a:defRPr>
      </a:lvl2pPr>
      <a:lvl3pPr algn="l" rtl="0" fontAlgn="base">
        <a:spcBef>
          <a:spcPct val="0"/>
        </a:spcBef>
        <a:spcAft>
          <a:spcPct val="0"/>
        </a:spcAft>
        <a:defRPr sz="4600">
          <a:solidFill>
            <a:schemeClr val="tx2"/>
          </a:solidFill>
          <a:latin typeface="Cambria" pitchFamily="18" charset="0"/>
        </a:defRPr>
      </a:lvl3pPr>
      <a:lvl4pPr algn="l" rtl="0" fontAlgn="base">
        <a:spcBef>
          <a:spcPct val="0"/>
        </a:spcBef>
        <a:spcAft>
          <a:spcPct val="0"/>
        </a:spcAft>
        <a:defRPr sz="4600">
          <a:solidFill>
            <a:schemeClr val="tx2"/>
          </a:solidFill>
          <a:latin typeface="Cambria" pitchFamily="18" charset="0"/>
        </a:defRPr>
      </a:lvl4pPr>
      <a:lvl5pPr algn="l" rtl="0" fontAlgn="base">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fontAlgn="base">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fontAlgn="base">
        <a:spcBef>
          <a:spcPct val="20000"/>
        </a:spcBef>
        <a:spcAft>
          <a:spcPct val="0"/>
        </a:spcAft>
        <a:buClr>
          <a:srgbClr val="0BD0D9"/>
        </a:buClr>
        <a:buFont typeface="Arial" charset="0"/>
        <a:buChar char="•"/>
        <a:defRPr kern="1200">
          <a:solidFill>
            <a:schemeClr val="tx1"/>
          </a:solidFill>
          <a:latin typeface="+mn-lt"/>
          <a:ea typeface="+mn-ea"/>
          <a:cs typeface="+mn-cs"/>
        </a:defRPr>
      </a:lvl3pPr>
      <a:lvl4pPr marL="1279525" indent="-228600" algn="l" rtl="0" fontAlgn="base">
        <a:spcBef>
          <a:spcPct val="20000"/>
        </a:spcBef>
        <a:spcAft>
          <a:spcPct val="0"/>
        </a:spcAft>
        <a:buClr>
          <a:srgbClr val="10CF9B"/>
        </a:buClr>
        <a:buFont typeface="Arial" charset="0"/>
        <a:buChar char="•"/>
        <a:defRPr sz="1600" kern="1200">
          <a:solidFill>
            <a:schemeClr val="tx1"/>
          </a:solidFill>
          <a:latin typeface="+mn-lt"/>
          <a:ea typeface="+mn-ea"/>
          <a:cs typeface="+mn-cs"/>
        </a:defRPr>
      </a:lvl4pPr>
      <a:lvl5pPr marL="1554163" indent="-228600" algn="l" rtl="0" fontAlgn="base">
        <a:spcBef>
          <a:spcPct val="20000"/>
        </a:spcBef>
        <a:spcAft>
          <a:spcPct val="0"/>
        </a:spcAft>
        <a:buClr>
          <a:srgbClr val="7CCA62"/>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mary@fascc.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2"/>
          <p:cNvPicPr>
            <a:picLocks noChangeAspect="1" noChangeArrowheads="1"/>
          </p:cNvPicPr>
          <p:nvPr/>
        </p:nvPicPr>
        <p:blipFill>
          <a:blip r:embed="rId2"/>
          <a:srcRect/>
          <a:stretch>
            <a:fillRect/>
          </a:stretch>
        </p:blipFill>
        <p:spPr bwMode="auto">
          <a:xfrm>
            <a:off x="1143000" y="2133599"/>
            <a:ext cx="6172200" cy="2943225"/>
          </a:xfrm>
          <a:prstGeom prst="rect">
            <a:avLst/>
          </a:prstGeom>
          <a:noFill/>
          <a:ln w="9525">
            <a:noFill/>
            <a:miter lim="800000"/>
            <a:headEnd/>
            <a:tailEnd/>
          </a:ln>
        </p:spPr>
      </p:pic>
      <p:sp>
        <p:nvSpPr>
          <p:cNvPr id="4" name="Rectangle 3"/>
          <p:cNvSpPr/>
          <p:nvPr/>
        </p:nvSpPr>
        <p:spPr>
          <a:xfrm>
            <a:off x="685800" y="889000"/>
            <a:ext cx="7010400" cy="769441"/>
          </a:xfrm>
          <a:prstGeom prst="rect">
            <a:avLst/>
          </a:prstGeom>
        </p:spPr>
        <p:txBody>
          <a:bodyPr>
            <a:spAutoFit/>
          </a:bodyPr>
          <a:lstStyle/>
          <a:p>
            <a:r>
              <a:rPr lang="en-US" sz="4400" b="1" dirty="0">
                <a:solidFill>
                  <a:srgbClr val="0D0D0D"/>
                </a:solidFill>
                <a:latin typeface="Times New Roman" panose="02020603050405020304" pitchFamily="18" charset="0"/>
                <a:cs typeface="Times New Roman" panose="02020603050405020304" pitchFamily="18" charset="0"/>
              </a:rPr>
              <a:t>RETIREMENT SEMINAR</a:t>
            </a:r>
          </a:p>
        </p:txBody>
      </p:sp>
      <p:sp>
        <p:nvSpPr>
          <p:cNvPr id="13315" name="Rectangle 4"/>
          <p:cNvSpPr>
            <a:spLocks noChangeArrowheads="1"/>
          </p:cNvSpPr>
          <p:nvPr/>
        </p:nvSpPr>
        <p:spPr bwMode="auto">
          <a:xfrm>
            <a:off x="5410200" y="4951730"/>
            <a:ext cx="2895600" cy="922338"/>
          </a:xfrm>
          <a:prstGeom prst="rect">
            <a:avLst/>
          </a:prstGeom>
          <a:noFill/>
          <a:ln w="9525">
            <a:noFill/>
            <a:miter lim="800000"/>
            <a:headEnd/>
            <a:tailEnd/>
          </a:ln>
        </p:spPr>
        <p:txBody>
          <a:bodyPr>
            <a:spAutoFit/>
          </a:bodyPr>
          <a:lstStyle/>
          <a:p>
            <a:pPr algn="r"/>
            <a:r>
              <a:rPr lang="en-US" dirty="0">
                <a:latin typeface="Times New Roman" panose="02020603050405020304" pitchFamily="18" charset="0"/>
                <a:cs typeface="Times New Roman" panose="02020603050405020304" pitchFamily="18" charset="0"/>
              </a:rPr>
              <a:t>Presented by Mary </a:t>
            </a:r>
            <a:r>
              <a:rPr lang="en-US" dirty="0" err="1">
                <a:latin typeface="Times New Roman" panose="02020603050405020304" pitchFamily="18" charset="0"/>
                <a:cs typeface="Times New Roman" panose="02020603050405020304" pitchFamily="18" charset="0"/>
              </a:rPr>
              <a:t>Kaffaga</a:t>
            </a:r>
            <a:endParaRPr lang="en-US" dirty="0">
              <a:latin typeface="Times New Roman" panose="02020603050405020304" pitchFamily="18" charset="0"/>
              <a:cs typeface="Times New Roman" panose="02020603050405020304" pitchFamily="18" charset="0"/>
            </a:endParaRPr>
          </a:p>
          <a:p>
            <a:pPr algn="r"/>
            <a:r>
              <a:rPr lang="en-US" dirty="0">
                <a:latin typeface="Times New Roman" panose="02020603050405020304" pitchFamily="18" charset="0"/>
                <a:cs typeface="Times New Roman" panose="02020603050405020304" pitchFamily="18" charset="0"/>
              </a:rPr>
              <a:t>Fund Administrator</a:t>
            </a:r>
          </a:p>
          <a:p>
            <a:pPr algn="r"/>
            <a:r>
              <a:rPr lang="en-US" dirty="0">
                <a:latin typeface="Times New Roman" panose="02020603050405020304" pitchFamily="18" charset="0"/>
                <a:cs typeface="Times New Roman" panose="02020603050405020304" pitchFamily="18" charset="0"/>
              </a:rPr>
              <a:t>October 6,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r>
              <a:rPr lang="en-US" sz="2800" b="1" u="sng" dirty="0"/>
              <a:t>Enhanced/Enhanced Plus Plan Coverage</a:t>
            </a:r>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n-US" dirty="0">
                <a:latin typeface="Times New Roman" panose="02020603050405020304" pitchFamily="18" charset="0"/>
                <a:cs typeface="Times New Roman" panose="02020603050405020304" pitchFamily="18" charset="0"/>
              </a:rPr>
              <a:t>Prescription Drug – Copay Reimbursement - $500 per</a:t>
            </a:r>
          </a:p>
          <a:p>
            <a:pPr marL="114300" indent="0" fontAlgn="auto">
              <a:spcAft>
                <a:spcPts val="0"/>
              </a:spcAft>
              <a:buNone/>
              <a:defRPr/>
            </a:pPr>
            <a:r>
              <a:rPr lang="en-US" dirty="0">
                <a:latin typeface="Times New Roman" panose="02020603050405020304" pitchFamily="18" charset="0"/>
                <a:cs typeface="Times New Roman" panose="02020603050405020304" pitchFamily="18" charset="0"/>
              </a:rPr>
              <a:t>    family plus 1% over the $500.00. Per Calendar year</a:t>
            </a:r>
          </a:p>
          <a:p>
            <a:pPr fontAlgn="auto">
              <a:spcAft>
                <a:spcPts val="0"/>
              </a:spcAft>
              <a:buFont typeface="Arial" pitchFamily="34" charset="0"/>
              <a:buChar char="•"/>
              <a:defRPr/>
            </a:pPr>
            <a:endParaRPr lang="en-US" dirty="0">
              <a:latin typeface="Times New Roman" panose="02020603050405020304" pitchFamily="18" charset="0"/>
              <a:cs typeface="Times New Roman" panose="02020603050405020304" pitchFamily="18" charset="0"/>
            </a:endParaRPr>
          </a:p>
          <a:p>
            <a:pPr fontAlgn="auto">
              <a:spcAft>
                <a:spcPts val="0"/>
              </a:spcAft>
              <a:buFont typeface="Arial" pitchFamily="34" charset="0"/>
              <a:buChar char="•"/>
              <a:defRPr/>
            </a:pPr>
            <a:r>
              <a:rPr lang="en-US" dirty="0">
                <a:latin typeface="Times New Roman" panose="02020603050405020304" pitchFamily="18" charset="0"/>
                <a:cs typeface="Times New Roman" panose="02020603050405020304" pitchFamily="18" charset="0"/>
              </a:rPr>
              <a:t>Hearing Aid Benefit - $2,000 every 36 months from date of last purchase.</a:t>
            </a:r>
          </a:p>
          <a:p>
            <a:pPr fontAlgn="auto">
              <a:spcAft>
                <a:spcPts val="0"/>
              </a:spcAft>
              <a:buFont typeface="Arial" pitchFamily="34" charset="0"/>
              <a:buChar char="•"/>
              <a:defRPr/>
            </a:pPr>
            <a:endParaRPr lang="en-US" dirty="0">
              <a:latin typeface="Times New Roman" panose="02020603050405020304" pitchFamily="18" charset="0"/>
              <a:cs typeface="Times New Roman" panose="02020603050405020304" pitchFamily="18" charset="0"/>
            </a:endParaRPr>
          </a:p>
          <a:p>
            <a:pPr fontAlgn="auto">
              <a:spcAft>
                <a:spcPts val="0"/>
              </a:spcAft>
              <a:buFont typeface="Arial" pitchFamily="34" charset="0"/>
              <a:buChar char="•"/>
              <a:defRPr/>
            </a:pPr>
            <a:r>
              <a:rPr lang="en-US" dirty="0">
                <a:latin typeface="Times New Roman" panose="02020603050405020304" pitchFamily="18" charset="0"/>
                <a:cs typeface="Times New Roman" panose="02020603050405020304" pitchFamily="18" charset="0"/>
              </a:rPr>
              <a:t>Financial Counseling with Stacey Braun Associates– Two (2) one and one-half (1 ½) hour appointments per Academic Year) with a financial counselor.</a:t>
            </a:r>
          </a:p>
          <a:p>
            <a:pPr fontAlgn="auto">
              <a:spcAft>
                <a:spcPts val="0"/>
              </a:spcAft>
              <a:buFont typeface="Arial" pitchFamily="34" charset="0"/>
              <a:buChar char="•"/>
              <a:defRPr/>
            </a:pPr>
            <a:endParaRPr lang="en-US" dirty="0">
              <a:latin typeface="Times New Roman" panose="02020603050405020304" pitchFamily="18" charset="0"/>
              <a:cs typeface="Times New Roman" panose="02020603050405020304" pitchFamily="18" charset="0"/>
            </a:endParaRPr>
          </a:p>
          <a:p>
            <a:pPr fontAlgn="auto">
              <a:spcAft>
                <a:spcPts val="0"/>
              </a:spcAft>
              <a:buFont typeface="Arial" pitchFamily="34" charset="0"/>
              <a:buChar char="•"/>
              <a:defRPr/>
            </a:pPr>
            <a:r>
              <a:rPr lang="en-US" dirty="0">
                <a:latin typeface="Times New Roman" panose="02020603050405020304" pitchFamily="18" charset="0"/>
                <a:cs typeface="Times New Roman" panose="02020603050405020304" pitchFamily="18" charset="0"/>
              </a:rPr>
              <a:t>Health Advocate – “Your Lifeline for Navigating the Healthcare and Insurance maze.”</a:t>
            </a:r>
          </a:p>
          <a:p>
            <a:pPr fontAlgn="auto">
              <a:spcAft>
                <a:spcPts val="0"/>
              </a:spcAft>
              <a:buFont typeface="Arial" pitchFamily="34" charset="0"/>
              <a:buChar char="•"/>
              <a:defRPr/>
            </a:pPr>
            <a:endParaRPr lang="en-US" dirty="0">
              <a:latin typeface="Times New Roman" panose="02020603050405020304" pitchFamily="18" charset="0"/>
              <a:cs typeface="Times New Roman" panose="02020603050405020304" pitchFamily="18" charset="0"/>
            </a:endParaRPr>
          </a:p>
          <a:p>
            <a:pPr fontAlgn="auto">
              <a:spcAft>
                <a:spcPts val="0"/>
              </a:spcAft>
              <a:buFont typeface="Arial" pitchFamily="34" charset="0"/>
              <a:buChar char="•"/>
              <a:defRPr/>
            </a:pPr>
            <a:r>
              <a:rPr lang="en-US" dirty="0">
                <a:latin typeface="Times New Roman" panose="02020603050405020304" pitchFamily="18" charset="0"/>
                <a:cs typeface="Times New Roman" panose="02020603050405020304" pitchFamily="18" charset="0"/>
              </a:rPr>
              <a:t>Enhanced Rates for Academic Year 2019-2020</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r>
              <a:rPr lang="en-US" sz="2800" b="1" u="sng" dirty="0"/>
              <a:t>Enhanced/Enhanced Plus Plan Coverage</a:t>
            </a:r>
          </a:p>
        </p:txBody>
      </p:sp>
      <p:sp>
        <p:nvSpPr>
          <p:cNvPr id="23554"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Enhanced Plan – Annual</a:t>
            </a:r>
          </a:p>
          <a:p>
            <a:r>
              <a:rPr lang="en-US" dirty="0">
                <a:latin typeface="Times New Roman" panose="02020603050405020304" pitchFamily="18" charset="0"/>
                <a:cs typeface="Times New Roman" panose="02020603050405020304" pitchFamily="18" charset="0"/>
              </a:rPr>
              <a:t>Individual – $1,487.00			</a:t>
            </a:r>
          </a:p>
          <a:p>
            <a:r>
              <a:rPr lang="en-US" dirty="0">
                <a:latin typeface="Times New Roman" panose="02020603050405020304" pitchFamily="18" charset="0"/>
                <a:cs typeface="Times New Roman" panose="02020603050405020304" pitchFamily="18" charset="0"/>
              </a:rPr>
              <a:t>2 Individuals -  $2,974.00</a:t>
            </a:r>
          </a:p>
          <a:p>
            <a:r>
              <a:rPr lang="en-US" dirty="0">
                <a:latin typeface="Times New Roman" panose="02020603050405020304" pitchFamily="18" charset="0"/>
                <a:cs typeface="Times New Roman" panose="02020603050405020304" pitchFamily="18" charset="0"/>
              </a:rPr>
              <a:t>Family –  $3,718.00</a:t>
            </a:r>
          </a:p>
          <a:p>
            <a:r>
              <a:rPr lang="en-US" dirty="0">
                <a:latin typeface="Times New Roman" panose="02020603050405020304" pitchFamily="18" charset="0"/>
                <a:cs typeface="Times New Roman" panose="02020603050405020304" pitchFamily="18" charset="0"/>
              </a:rPr>
              <a:t>NEW RATES FOR 2020-2021 WILL COME OUT IN</a:t>
            </a:r>
          </a:p>
          <a:p>
            <a:pPr marL="114300" indent="0">
              <a:buNone/>
            </a:pPr>
            <a:r>
              <a:rPr lang="en-US" dirty="0">
                <a:latin typeface="Times New Roman" panose="02020603050405020304" pitchFamily="18" charset="0"/>
                <a:cs typeface="Times New Roman" panose="02020603050405020304" pitchFamily="18" charset="0"/>
              </a:rPr>
              <a:t>    JUNE 2020</a:t>
            </a:r>
          </a:p>
          <a:p>
            <a:r>
              <a:rPr lang="en-US" dirty="0">
                <a:latin typeface="Times New Roman" panose="02020603050405020304" pitchFamily="18" charset="0"/>
                <a:cs typeface="Times New Roman" panose="02020603050405020304" pitchFamily="18" charset="0"/>
              </a:rPr>
              <a:t>Enhanced Plus – Legal Services will cost an additional $78.00 per Academic Year.</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4355856"/>
            <a:ext cx="2466975" cy="1847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r>
              <a:rPr lang="en-US" sz="2800" b="1" u="sng"/>
              <a:t>Retiree Benefits</a:t>
            </a:r>
          </a:p>
        </p:txBody>
      </p:sp>
      <p:sp>
        <p:nvSpPr>
          <p:cNvPr id="3" name="Content Placeholder 2"/>
          <p:cNvSpPr>
            <a:spLocks noGrp="1"/>
          </p:cNvSpPr>
          <p:nvPr>
            <p:ph idx="1"/>
          </p:nvPr>
        </p:nvSpPr>
        <p:spPr>
          <a:xfrm>
            <a:off x="457200" y="1371600"/>
            <a:ext cx="7620000" cy="4800600"/>
          </a:xfrm>
        </p:spPr>
        <p:txBody>
          <a:bodyPr rtlCol="0">
            <a:normAutofit fontScale="85000" lnSpcReduction="20000"/>
          </a:bodyPr>
          <a:lstStyle/>
          <a:p>
            <a:pPr marL="0" indent="0" fontAlgn="auto">
              <a:spcAft>
                <a:spcPts val="0"/>
              </a:spcAft>
              <a:buFont typeface="Arial" pitchFamily="34" charset="0"/>
              <a:buNone/>
              <a:defRPr/>
            </a:pPr>
            <a:endParaRPr lang="en-US" dirty="0"/>
          </a:p>
          <a:p>
            <a:pPr fontAlgn="auto">
              <a:spcAft>
                <a:spcPts val="0"/>
              </a:spcAft>
              <a:buFont typeface="Arial" pitchFamily="34" charset="0"/>
              <a:buChar char="•"/>
              <a:defRPr/>
            </a:pPr>
            <a:r>
              <a:rPr lang="en-US" dirty="0">
                <a:latin typeface="Times New Roman" panose="02020603050405020304" pitchFamily="18" charset="0"/>
                <a:cs typeface="Times New Roman" panose="02020603050405020304" pitchFamily="18" charset="0"/>
              </a:rPr>
              <a:t>Eligibility:  In order to qualify for FA Benefit Fund Retiree Benefits, you must meet the first requirement. PLUS either 2A or 2B listed below:</a:t>
            </a:r>
          </a:p>
          <a:p>
            <a:pPr fontAlgn="auto">
              <a:spcAft>
                <a:spcPts val="0"/>
              </a:spcAft>
              <a:buFont typeface="Arial" pitchFamily="34" charset="0"/>
              <a:buChar char="•"/>
              <a:defRPr/>
            </a:pPr>
            <a:endParaRPr lang="en-US" dirty="0">
              <a:latin typeface="Times New Roman" panose="02020603050405020304" pitchFamily="18" charset="0"/>
              <a:cs typeface="Times New Roman" panose="02020603050405020304" pitchFamily="18" charset="0"/>
            </a:endParaRPr>
          </a:p>
          <a:p>
            <a:pPr fontAlgn="auto">
              <a:spcAft>
                <a:spcPts val="0"/>
              </a:spcAft>
              <a:buFont typeface="Arial" pitchFamily="34" charset="0"/>
              <a:buChar char="•"/>
              <a:defRPr/>
            </a:pPr>
            <a:r>
              <a:rPr lang="en-US" dirty="0">
                <a:latin typeface="Times New Roman" panose="02020603050405020304" pitchFamily="18" charset="0"/>
                <a:cs typeface="Times New Roman" panose="02020603050405020304" pitchFamily="18" charset="0"/>
              </a:rPr>
              <a:t>1) You must be receiving or be entitled to receive a monthly pension from a New York State retirement system (TRS or ERS) or the New York State Optional Retirement Program, TIAA-CREF.</a:t>
            </a:r>
          </a:p>
          <a:p>
            <a:pPr marL="0" indent="0" fontAlgn="auto">
              <a:spcAft>
                <a:spcPts val="0"/>
              </a:spcAft>
              <a:buFont typeface="Arial" pitchFamily="34" charset="0"/>
              <a:buNone/>
              <a:defRPr/>
            </a:pPr>
            <a:endParaRPr lang="en-US" dirty="0">
              <a:latin typeface="Times New Roman" panose="02020603050405020304" pitchFamily="18" charset="0"/>
              <a:cs typeface="Times New Roman" panose="02020603050405020304" pitchFamily="18" charset="0"/>
            </a:endParaRPr>
          </a:p>
          <a:p>
            <a:pPr marL="114300" indent="0" algn="ctr" fontAlgn="auto">
              <a:spcAft>
                <a:spcPts val="0"/>
              </a:spcAft>
              <a:buFont typeface="Arial" pitchFamily="34" charset="0"/>
              <a:buNone/>
              <a:defRPr/>
            </a:pPr>
            <a:r>
              <a:rPr lang="en-US" dirty="0">
                <a:latin typeface="Times New Roman" panose="02020603050405020304" pitchFamily="18" charset="0"/>
                <a:cs typeface="Times New Roman" panose="02020603050405020304" pitchFamily="18" charset="0"/>
              </a:rPr>
              <a:t>AND</a:t>
            </a:r>
          </a:p>
          <a:p>
            <a:pPr fontAlgn="auto">
              <a:spcAft>
                <a:spcPts val="0"/>
              </a:spcAft>
              <a:buFont typeface="Arial" pitchFamily="34" charset="0"/>
              <a:buChar char="•"/>
              <a:defRPr/>
            </a:pPr>
            <a:endParaRPr lang="en-US" dirty="0">
              <a:latin typeface="Times New Roman" panose="02020603050405020304" pitchFamily="18" charset="0"/>
              <a:cs typeface="Times New Roman" panose="02020603050405020304" pitchFamily="18" charset="0"/>
            </a:endParaRPr>
          </a:p>
          <a:p>
            <a:pPr fontAlgn="auto">
              <a:spcAft>
                <a:spcPts val="0"/>
              </a:spcAft>
              <a:buFont typeface="Arial" pitchFamily="34" charset="0"/>
              <a:buChar char="•"/>
              <a:defRPr/>
            </a:pPr>
            <a:r>
              <a:rPr lang="en-US" dirty="0">
                <a:latin typeface="Times New Roman" panose="02020603050405020304" pitchFamily="18" charset="0"/>
                <a:cs typeface="Times New Roman" panose="02020603050405020304" pitchFamily="18" charset="0"/>
              </a:rPr>
              <a:t>2A) You have at least 10 years of full-time or job share employment with Suffolk County and you leave employment on or after age 55.</a:t>
            </a:r>
          </a:p>
          <a:p>
            <a:pPr fontAlgn="auto">
              <a:spcAft>
                <a:spcPts val="0"/>
              </a:spcAft>
              <a:buFont typeface="Arial" pitchFamily="34" charset="0"/>
              <a:buChar char="•"/>
              <a:defRPr/>
            </a:pPr>
            <a:endParaRPr lang="en-US" dirty="0">
              <a:latin typeface="Times New Roman" panose="02020603050405020304" pitchFamily="18" charset="0"/>
              <a:cs typeface="Times New Roman" panose="02020603050405020304" pitchFamily="18" charset="0"/>
            </a:endParaRPr>
          </a:p>
          <a:p>
            <a:pPr marL="114300" indent="0" algn="ctr" fontAlgn="auto">
              <a:spcAft>
                <a:spcPts val="0"/>
              </a:spcAft>
              <a:buFont typeface="Arial" pitchFamily="34" charset="0"/>
              <a:buNone/>
              <a:defRPr/>
            </a:pPr>
            <a:r>
              <a:rPr lang="en-US" dirty="0">
                <a:latin typeface="Times New Roman" panose="02020603050405020304" pitchFamily="18" charset="0"/>
                <a:cs typeface="Times New Roman" panose="02020603050405020304" pitchFamily="18" charset="0"/>
              </a:rPr>
              <a:t>OR</a:t>
            </a:r>
          </a:p>
          <a:p>
            <a:pPr fontAlgn="auto">
              <a:spcAft>
                <a:spcPts val="0"/>
              </a:spcAft>
              <a:buFont typeface="Arial" pitchFamily="34" charset="0"/>
              <a:buChar char="•"/>
              <a:defRPr/>
            </a:pPr>
            <a:endParaRPr lang="en-US" dirty="0">
              <a:latin typeface="Times New Roman" panose="02020603050405020304" pitchFamily="18" charset="0"/>
              <a:cs typeface="Times New Roman" panose="02020603050405020304" pitchFamily="18" charset="0"/>
            </a:endParaRPr>
          </a:p>
          <a:p>
            <a:pPr fontAlgn="auto">
              <a:spcAft>
                <a:spcPts val="0"/>
              </a:spcAft>
              <a:buFont typeface="Arial" pitchFamily="34" charset="0"/>
              <a:buChar char="•"/>
              <a:defRPr/>
            </a:pPr>
            <a:r>
              <a:rPr lang="en-US" dirty="0">
                <a:latin typeface="Times New Roman" panose="02020603050405020304" pitchFamily="18" charset="0"/>
                <a:cs typeface="Times New Roman" panose="02020603050405020304" pitchFamily="18" charset="0"/>
              </a:rPr>
              <a:t>2B) You retire pursuant to any early retirement incentive.</a:t>
            </a:r>
          </a:p>
          <a:p>
            <a:pPr fontAlgn="auto">
              <a:spcAft>
                <a:spcPts val="0"/>
              </a:spcAft>
              <a:buFont typeface="Arial" pitchFamily="34" charset="0"/>
              <a:buChar char="•"/>
              <a:defRPr/>
            </a:pP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r>
              <a:rPr lang="en-US" sz="2800" b="1" u="sng"/>
              <a:t>Enrollment Required for Retiree Benefits:</a:t>
            </a:r>
            <a:r>
              <a:rPr lang="en-US" sz="2800">
                <a:solidFill>
                  <a:srgbClr val="0C9B74"/>
                </a:solidFill>
              </a:rPr>
              <a:t> </a:t>
            </a:r>
          </a:p>
        </p:txBody>
      </p:sp>
      <p:sp>
        <p:nvSpPr>
          <p:cNvPr id="3" name="Content Placeholder 2"/>
          <p:cNvSpPr>
            <a:spLocks noGrp="1"/>
          </p:cNvSpPr>
          <p:nvPr>
            <p:ph idx="1"/>
          </p:nvPr>
        </p:nvSpPr>
        <p:spPr/>
        <p:txBody>
          <a:bodyPr rtlCol="0">
            <a:normAutofit/>
          </a:bodyPr>
          <a:lstStyle/>
          <a:p>
            <a:pPr marL="0" indent="0" fontAlgn="auto">
              <a:spcAft>
                <a:spcPts val="0"/>
              </a:spcAft>
              <a:buFont typeface="Arial" pitchFamily="34" charset="0"/>
              <a:buNone/>
              <a:defRPr/>
            </a:pPr>
            <a:r>
              <a:rPr lang="en-US" dirty="0"/>
              <a:t>• </a:t>
            </a:r>
            <a:r>
              <a:rPr lang="en-US" dirty="0">
                <a:latin typeface="Times New Roman" panose="02020603050405020304" pitchFamily="18" charset="0"/>
                <a:cs typeface="Times New Roman" panose="02020603050405020304" pitchFamily="18" charset="0"/>
              </a:rPr>
              <a:t>You must complete a Retiree Enrollment form and return it to the Fund Office within sixty (60) days of your retirement date.  This enrollment form will indicate the coverage level at which you choose to participate for the next Fund fiscal year (September 1 to August 31).</a:t>
            </a:r>
          </a:p>
          <a:p>
            <a:pPr fontAlgn="auto">
              <a:spcAft>
                <a:spcPts val="0"/>
              </a:spcAft>
              <a:buFont typeface="Arial" pitchFamily="34" charset="0"/>
              <a:buChar char="•"/>
              <a:defRPr/>
            </a:pPr>
            <a:endParaRPr lang="en-US" dirty="0">
              <a:latin typeface="Times New Roman" panose="02020603050405020304" pitchFamily="18" charset="0"/>
              <a:cs typeface="Times New Roman" panose="02020603050405020304" pitchFamily="18" charset="0"/>
            </a:endParaRPr>
          </a:p>
          <a:p>
            <a:pPr marL="0" indent="0" fontAlgn="auto">
              <a:spcAft>
                <a:spcPts val="0"/>
              </a:spcAft>
              <a:buFont typeface="Arial" pitchFamily="34" charset="0"/>
              <a:buNone/>
              <a:defRPr/>
            </a:pPr>
            <a:r>
              <a:rPr lang="en-US" dirty="0">
                <a:latin typeface="Times New Roman" panose="02020603050405020304" pitchFamily="18" charset="0"/>
                <a:cs typeface="Times New Roman" panose="02020603050405020304" pitchFamily="18" charset="0"/>
              </a:rPr>
              <a:t>• Eligibility for dependents of retirees and benefits available will be based on the coverage chosen on the Retiree Enrollment form.</a:t>
            </a:r>
          </a:p>
          <a:p>
            <a:pPr fontAlgn="auto">
              <a:spcAft>
                <a:spcPts val="0"/>
              </a:spcAft>
              <a:buFont typeface="Arial" pitchFamily="34" charset="0"/>
              <a:buChar char="•"/>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r>
              <a:rPr lang="en-US" sz="2800" b="1" u="sng" dirty="0"/>
              <a:t>Coverage Options</a:t>
            </a:r>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pitchFamily="34" charset="0"/>
              <a:buChar char="•"/>
              <a:defRPr/>
            </a:pPr>
            <a:r>
              <a:rPr lang="en-US" dirty="0"/>
              <a:t> </a:t>
            </a:r>
            <a:r>
              <a:rPr lang="en-US" dirty="0">
                <a:latin typeface="Times New Roman" panose="02020603050405020304" pitchFamily="18" charset="0"/>
                <a:cs typeface="Times New Roman" panose="02020603050405020304" pitchFamily="18" charset="0"/>
              </a:rPr>
              <a:t>You  may enroll for one (1) individual plan, covering yourself only; </a:t>
            </a:r>
          </a:p>
          <a:p>
            <a:pPr marL="114300" indent="0" algn="ctr" fontAlgn="auto">
              <a:spcAft>
                <a:spcPts val="0"/>
              </a:spcAft>
              <a:buFont typeface="Arial" pitchFamily="34" charset="0"/>
              <a:buNone/>
              <a:defRPr/>
            </a:pPr>
            <a:r>
              <a:rPr lang="en-US" dirty="0">
                <a:latin typeface="Times New Roman" panose="02020603050405020304" pitchFamily="18" charset="0"/>
                <a:cs typeface="Times New Roman" panose="02020603050405020304" pitchFamily="18" charset="0"/>
              </a:rPr>
              <a:t>OR</a:t>
            </a:r>
          </a:p>
          <a:p>
            <a:pPr fontAlgn="auto">
              <a:spcAft>
                <a:spcPts val="0"/>
              </a:spcAft>
              <a:buFont typeface="Arial" pitchFamily="34" charset="0"/>
              <a:buChar char="•"/>
              <a:defRPr/>
            </a:pPr>
            <a:r>
              <a:rPr lang="en-US" dirty="0">
                <a:latin typeface="Times New Roman" panose="02020603050405020304" pitchFamily="18" charset="0"/>
                <a:cs typeface="Times New Roman" panose="02020603050405020304" pitchFamily="18" charset="0"/>
              </a:rPr>
              <a:t>Two (2) individual plans, covering you and your spouse/enrolled domestic partner only;</a:t>
            </a:r>
          </a:p>
          <a:p>
            <a:pPr marL="114300" indent="0" algn="ctr" fontAlgn="auto">
              <a:spcAft>
                <a:spcPts val="0"/>
              </a:spcAft>
              <a:buFont typeface="Arial" pitchFamily="34" charset="0"/>
              <a:buNone/>
              <a:defRPr/>
            </a:pPr>
            <a:r>
              <a:rPr lang="en-US" dirty="0">
                <a:latin typeface="Times New Roman" panose="02020603050405020304" pitchFamily="18" charset="0"/>
                <a:cs typeface="Times New Roman" panose="02020603050405020304" pitchFamily="18" charset="0"/>
              </a:rPr>
              <a:t>OR</a:t>
            </a:r>
          </a:p>
          <a:p>
            <a:pPr fontAlgn="auto">
              <a:spcAft>
                <a:spcPts val="0"/>
              </a:spcAft>
              <a:buFont typeface="Arial" pitchFamily="34" charset="0"/>
              <a:buChar char="•"/>
              <a:defRPr/>
            </a:pPr>
            <a:r>
              <a:rPr lang="en-US" dirty="0">
                <a:latin typeface="Times New Roman" panose="02020603050405020304" pitchFamily="18" charset="0"/>
                <a:cs typeface="Times New Roman" panose="02020603050405020304" pitchFamily="18" charset="0"/>
              </a:rPr>
              <a:t>One (1) family plan, covering you and all of your eligible dependents. </a:t>
            </a:r>
          </a:p>
          <a:p>
            <a:pPr fontAlgn="auto">
              <a:spcAft>
                <a:spcPts val="0"/>
              </a:spcAft>
              <a:buFont typeface="Arial" pitchFamily="34" charset="0"/>
              <a:buChar char="•"/>
              <a:defRPr/>
            </a:pPr>
            <a:endParaRPr lang="en-US" dirty="0">
              <a:latin typeface="Times New Roman" panose="02020603050405020304" pitchFamily="18" charset="0"/>
              <a:cs typeface="Times New Roman" panose="02020603050405020304" pitchFamily="18" charset="0"/>
            </a:endParaRPr>
          </a:p>
          <a:p>
            <a:pPr fontAlgn="auto">
              <a:spcAft>
                <a:spcPts val="0"/>
              </a:spcAft>
              <a:buFont typeface="Arial" pitchFamily="34" charset="0"/>
              <a:buChar char="•"/>
              <a:defRPr/>
            </a:pPr>
            <a:r>
              <a:rPr lang="en-US" dirty="0">
                <a:latin typeface="Times New Roman" panose="02020603050405020304" pitchFamily="18" charset="0"/>
                <a:cs typeface="Times New Roman" panose="02020603050405020304" pitchFamily="18" charset="0"/>
              </a:rPr>
              <a:t>However, if you are married to, or in a domestic partnership with, another retired member, you can choose either:</a:t>
            </a:r>
          </a:p>
          <a:p>
            <a:pPr marL="1005840" lvl="2" fontAlgn="auto">
              <a:spcAft>
                <a:spcPts val="0"/>
              </a:spcAft>
              <a:buClr>
                <a:schemeClr val="accent3"/>
              </a:buClr>
              <a:buFont typeface="Arial" pitchFamily="34" charset="0"/>
              <a:buChar char="•"/>
              <a:defRPr/>
            </a:pPr>
            <a:r>
              <a:rPr lang="en-US" dirty="0">
                <a:latin typeface="Times New Roman" panose="02020603050405020304" pitchFamily="18" charset="0"/>
                <a:cs typeface="Times New Roman" panose="02020603050405020304" pitchFamily="18" charset="0"/>
              </a:rPr>
              <a:t> One (1) individual plan each;</a:t>
            </a:r>
          </a:p>
          <a:p>
            <a:pPr marL="114300" indent="0" fontAlgn="auto">
              <a:spcAft>
                <a:spcPts val="0"/>
              </a:spcAft>
              <a:buFont typeface="Arial" pitchFamily="34" charset="0"/>
              <a:buNone/>
              <a:defRPr/>
            </a:pPr>
            <a:r>
              <a:rPr lang="en-US" dirty="0">
                <a:latin typeface="Times New Roman" panose="02020603050405020304" pitchFamily="18" charset="0"/>
                <a:cs typeface="Times New Roman" panose="02020603050405020304" pitchFamily="18" charset="0"/>
              </a:rPr>
              <a:t>			OR</a:t>
            </a:r>
          </a:p>
          <a:p>
            <a:pPr marL="1005840" lvl="2" fontAlgn="auto">
              <a:spcAft>
                <a:spcPts val="0"/>
              </a:spcAft>
              <a:buClr>
                <a:schemeClr val="accent3"/>
              </a:buClr>
              <a:buFont typeface="Arial" pitchFamily="34" charset="0"/>
              <a:buChar char="•"/>
              <a:defRPr/>
            </a:pPr>
            <a:r>
              <a:rPr lang="en-US" dirty="0">
                <a:latin typeface="Times New Roman" panose="02020603050405020304" pitchFamily="18" charset="0"/>
                <a:cs typeface="Times New Roman" panose="02020603050405020304" pitchFamily="18" charset="0"/>
              </a:rPr>
              <a:t> One (1) Two (2) individuals for both. </a:t>
            </a:r>
          </a:p>
          <a:p>
            <a:pPr fontAlgn="auto">
              <a:spcAft>
                <a:spcPts val="0"/>
              </a:spcAft>
              <a:buFont typeface="Arial" pitchFamily="34" charset="0"/>
              <a:buChar char="•"/>
              <a:defRPr/>
            </a:pPr>
            <a:endParaRPr lang="en-US" dirty="0">
              <a:latin typeface="Times New Roman" panose="02020603050405020304" pitchFamily="18" charset="0"/>
              <a:cs typeface="Times New Roman" panose="02020603050405020304" pitchFamily="18" charset="0"/>
            </a:endParaRPr>
          </a:p>
          <a:p>
            <a:pPr fontAlgn="auto">
              <a:spcAft>
                <a:spcPts val="0"/>
              </a:spcAft>
              <a:buFont typeface="Arial" pitchFamily="34" charset="0"/>
              <a:buChar char="•"/>
              <a:defRPr/>
            </a:pPr>
            <a:r>
              <a:rPr lang="en-US" dirty="0">
                <a:latin typeface="Times New Roman" panose="02020603050405020304" pitchFamily="18" charset="0"/>
                <a:cs typeface="Times New Roman" panose="02020603050405020304" pitchFamily="18" charset="0"/>
              </a:rPr>
              <a:t>You may </a:t>
            </a:r>
            <a:r>
              <a:rPr lang="en-US" b="1" dirty="0">
                <a:latin typeface="Times New Roman" panose="02020603050405020304" pitchFamily="18" charset="0"/>
                <a:cs typeface="Times New Roman" panose="02020603050405020304" pitchFamily="18" charset="0"/>
              </a:rPr>
              <a:t>NOT</a:t>
            </a:r>
            <a:r>
              <a:rPr lang="en-US" dirty="0">
                <a:latin typeface="Times New Roman" panose="02020603050405020304" pitchFamily="18" charset="0"/>
                <a:cs typeface="Times New Roman" panose="02020603050405020304" pitchFamily="18" charset="0"/>
              </a:rPr>
              <a:t> each opt for two (2) individual plans</a:t>
            </a:r>
          </a:p>
          <a:p>
            <a:pPr fontAlgn="auto">
              <a:spcAft>
                <a:spcPts val="0"/>
              </a:spcAft>
              <a:buFont typeface="Arial" pitchFamily="34" charset="0"/>
              <a:buChar char="•"/>
              <a:defRPr/>
            </a:pPr>
            <a:endParaRPr lang="en-US" dirty="0">
              <a:latin typeface="Times New Roman" panose="02020603050405020304" pitchFamily="18" charset="0"/>
              <a:cs typeface="Times New Roman" panose="02020603050405020304" pitchFamily="18" charset="0"/>
            </a:endParaRPr>
          </a:p>
          <a:p>
            <a:pPr marL="114300" indent="0" fontAlgn="auto">
              <a:spcAft>
                <a:spcPts val="0"/>
              </a:spcAft>
              <a:buFont typeface="Arial" pitchFamily="34" charset="0"/>
              <a:buNone/>
              <a:defRPr/>
            </a:pPr>
            <a:r>
              <a:rPr lang="en-US" dirty="0">
                <a:latin typeface="Times New Roman" panose="02020603050405020304" pitchFamily="18" charset="0"/>
                <a:cs typeface="Times New Roman" panose="02020603050405020304" pitchFamily="18" charset="0"/>
              </a:rPr>
              <a:t>NOTE: If enhanced coverage is purchased only for you, you will not be permitted to add coverage for your dependents at a later date.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r>
              <a:rPr lang="en-US" sz="2800" b="1" u="sng" dirty="0"/>
              <a:t>What You Need To Do Before Retiring</a:t>
            </a:r>
          </a:p>
        </p:txBody>
      </p:sp>
      <p:sp>
        <p:nvSpPr>
          <p:cNvPr id="17410"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When you have submitted you Retirement Letter, please call the Fund regarding the date of your Retirement  (451-4323).</a:t>
            </a:r>
          </a:p>
          <a:p>
            <a:r>
              <a:rPr lang="en-US" dirty="0">
                <a:latin typeface="Times New Roman" panose="02020603050405020304" pitchFamily="18" charset="0"/>
                <a:cs typeface="Times New Roman" panose="02020603050405020304" pitchFamily="18" charset="0"/>
              </a:rPr>
              <a:t>Or email me at </a:t>
            </a:r>
            <a:r>
              <a:rPr lang="en-US" dirty="0">
                <a:latin typeface="Times New Roman" panose="02020603050405020304" pitchFamily="18" charset="0"/>
                <a:cs typeface="Times New Roman" panose="02020603050405020304" pitchFamily="18" charset="0"/>
                <a:hlinkClick r:id="rId2"/>
              </a:rPr>
              <a:t>mary@fascc.org</a:t>
            </a:r>
            <a:endParaRPr lang="en-US" dirty="0">
              <a:latin typeface="Times New Roman" panose="02020603050405020304" pitchFamily="18" charset="0"/>
              <a:cs typeface="Times New Roman" panose="02020603050405020304" pitchFamily="18" charset="0"/>
            </a:endParaRPr>
          </a:p>
          <a:p>
            <a:pPr marL="114300" indent="0">
              <a:buNone/>
            </a:pPr>
            <a:endParaRPr lang="en-US" dirty="0">
              <a:latin typeface="Times New Roman" panose="02020603050405020304" pitchFamily="18" charset="0"/>
              <a:cs typeface="Times New Roman" panose="02020603050405020304" pitchFamily="18" charset="0"/>
            </a:endParaRPr>
          </a:p>
          <a:p>
            <a:pPr marL="114300" indent="0" fontAlgn="auto">
              <a:spcAft>
                <a:spcPts val="0"/>
              </a:spcAft>
              <a:buFont typeface="Arial" pitchFamily="34" charset="0"/>
              <a:buNone/>
              <a:defRPr/>
            </a:pPr>
            <a:r>
              <a:rPr lang="en-US" dirty="0">
                <a:latin typeface="Times New Roman" panose="02020603050405020304" pitchFamily="18" charset="0"/>
                <a:cs typeface="Times New Roman" panose="02020603050405020304" pitchFamily="18" charset="0"/>
              </a:rPr>
              <a:t>The Fund will mail you an Enrollment form </a:t>
            </a:r>
          </a:p>
          <a:p>
            <a:pPr marL="114300" indent="0" fontAlgn="auto">
              <a:spcAft>
                <a:spcPts val="0"/>
              </a:spcAft>
              <a:buFont typeface="Arial" pitchFamily="34" charset="0"/>
              <a:buNone/>
              <a:defRPr/>
            </a:pPr>
            <a:endParaRPr lang="en-US" dirty="0">
              <a:latin typeface="Times New Roman" panose="02020603050405020304" pitchFamily="18" charset="0"/>
              <a:cs typeface="Times New Roman" panose="02020603050405020304" pitchFamily="18" charset="0"/>
            </a:endParaRPr>
          </a:p>
          <a:p>
            <a:pPr marL="640080" lvl="1" fontAlgn="auto">
              <a:spcAft>
                <a:spcPts val="0"/>
              </a:spcAft>
              <a:buFont typeface="Arial" pitchFamily="34" charset="0"/>
              <a:buChar char="•"/>
              <a:defRPr/>
            </a:pPr>
            <a:r>
              <a:rPr lang="en-US" dirty="0">
                <a:latin typeface="Times New Roman" panose="02020603050405020304" pitchFamily="18" charset="0"/>
                <a:cs typeface="Times New Roman" panose="02020603050405020304" pitchFamily="18" charset="0"/>
              </a:rPr>
              <a:t>You must complete and return the Enrollment form with your check within sixty (60) days of your retirement date.  </a:t>
            </a:r>
          </a:p>
          <a:p>
            <a:pPr marL="114300" indent="0">
              <a:buNone/>
            </a:pPr>
            <a:endParaRPr lang="en-US" dirty="0">
              <a:latin typeface="Times New Roman" panose="02020603050405020304" pitchFamily="18" charset="0"/>
              <a:cs typeface="Times New Roman" panose="02020603050405020304" pitchFamily="18" charset="0"/>
            </a:endParaRPr>
          </a:p>
          <a:p>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4419600"/>
            <a:ext cx="2247900" cy="1657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r>
              <a:rPr lang="en-US" sz="2800" b="1" u="sng" dirty="0"/>
              <a:t>What You Need To Do Before Retiring</a:t>
            </a:r>
          </a:p>
        </p:txBody>
      </p:sp>
      <p:sp>
        <p:nvSpPr>
          <p:cNvPr id="3" name="Content Placeholder 2"/>
          <p:cNvSpPr>
            <a:spLocks noGrp="1"/>
          </p:cNvSpPr>
          <p:nvPr>
            <p:ph idx="1"/>
          </p:nvPr>
        </p:nvSpPr>
        <p:spPr/>
        <p:txBody>
          <a:bodyPr rtlCol="0">
            <a:normAutofit/>
          </a:bodyPr>
          <a:lstStyle/>
          <a:p>
            <a:pPr marL="640080" lvl="1" fontAlgn="auto">
              <a:spcAft>
                <a:spcPts val="0"/>
              </a:spcAft>
              <a:buFont typeface="Arial" pitchFamily="34" charset="0"/>
              <a:buChar char="•"/>
              <a:defRPr/>
            </a:pPr>
            <a:endParaRPr lang="en-US" dirty="0">
              <a:latin typeface="Times New Roman" panose="02020603050405020304" pitchFamily="18" charset="0"/>
              <a:cs typeface="Times New Roman" panose="02020603050405020304" pitchFamily="18" charset="0"/>
            </a:endParaRPr>
          </a:p>
          <a:p>
            <a:pPr marL="640080" lvl="1" fontAlgn="auto">
              <a:spcAft>
                <a:spcPts val="0"/>
              </a:spcAft>
              <a:buFont typeface="Arial" pitchFamily="34" charset="0"/>
              <a:buChar char="•"/>
              <a:defRPr/>
            </a:pPr>
            <a:r>
              <a:rPr lang="en-US" dirty="0">
                <a:latin typeface="Times New Roman" panose="02020603050405020304" pitchFamily="18" charset="0"/>
                <a:cs typeface="Times New Roman" panose="02020603050405020304" pitchFamily="18" charset="0"/>
              </a:rPr>
              <a:t>This is the only opportunity you will have to obtain this coverage.</a:t>
            </a:r>
          </a:p>
          <a:p>
            <a:endParaRPr lang="en-US" dirty="0">
              <a:latin typeface="Times New Roman" panose="02020603050405020304" pitchFamily="18" charset="0"/>
              <a:cs typeface="Times New Roman" panose="02020603050405020304" pitchFamily="18" charset="0"/>
            </a:endParaRPr>
          </a:p>
          <a:p>
            <a:pPr marL="640080" lvl="1" fontAlgn="auto">
              <a:spcAft>
                <a:spcPts val="0"/>
              </a:spcAft>
              <a:buFont typeface="Arial" pitchFamily="34" charset="0"/>
              <a:buChar char="•"/>
              <a:defRPr/>
            </a:pPr>
            <a:r>
              <a:rPr lang="en-US" dirty="0">
                <a:latin typeface="Times New Roman" panose="02020603050405020304" pitchFamily="18" charset="0"/>
                <a:cs typeface="Times New Roman" panose="02020603050405020304" pitchFamily="18" charset="0"/>
              </a:rPr>
              <a:t>If you do not elect to enroll in either the Enhanced or Enhanced Plus plan within the 60 day period your coverage will cease and you will not be given the opportunity to enroll in these plans in the future.</a:t>
            </a:r>
          </a:p>
          <a:p>
            <a:pPr marL="640080" lvl="1" fontAlgn="auto">
              <a:spcAft>
                <a:spcPts val="0"/>
              </a:spcAft>
              <a:buFont typeface="Arial" pitchFamily="34" charset="0"/>
              <a:buChar char="•"/>
              <a:defRPr/>
            </a:pP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If you retire December 31st you will be covered until December 31st. (You must return the form with your payment before January 1st.) The cost will be the monthly payment for January thru</a:t>
            </a:r>
          </a:p>
          <a:p>
            <a:pPr marL="411163" lvl="1" indent="0">
              <a:buNone/>
            </a:pPr>
            <a:r>
              <a:rPr lang="en-US" dirty="0">
                <a:latin typeface="Times New Roman" panose="02020603050405020304" pitchFamily="18" charset="0"/>
                <a:cs typeface="Times New Roman" panose="02020603050405020304" pitchFamily="18" charset="0"/>
              </a:rPr>
              <a:t>    August.</a:t>
            </a:r>
          </a:p>
          <a:p>
            <a:endParaRPr lang="en-US" dirty="0">
              <a:latin typeface="Times New Roman" panose="02020603050405020304" pitchFamily="18" charset="0"/>
              <a:cs typeface="Times New Roman" panose="02020603050405020304" pitchFamily="18" charset="0"/>
            </a:endParaRPr>
          </a:p>
          <a:p>
            <a:pPr marL="1005205" lvl="2" fontAlgn="auto">
              <a:spcAft>
                <a:spcPts val="0"/>
              </a:spcAft>
              <a:buFont typeface="Arial" pitchFamily="34" charset="0"/>
              <a:buChar char="•"/>
              <a:defRPr/>
            </a:pPr>
            <a:endParaRPr lang="en-US" dirty="0">
              <a:latin typeface="Times New Roman" panose="02020603050405020304" pitchFamily="18" charset="0"/>
              <a:cs typeface="Times New Roman" panose="02020603050405020304" pitchFamily="18" charset="0"/>
            </a:endParaRPr>
          </a:p>
          <a:p>
            <a:pPr fontAlgn="auto">
              <a:spcAft>
                <a:spcPts val="0"/>
              </a:spcAft>
              <a:buFont typeface="Arial" pitchFamily="34" charset="0"/>
              <a:buChar char="•"/>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r>
              <a:rPr lang="en-US" sz="2800" b="1" u="sng" dirty="0"/>
              <a:t>What You Need To Do Before Retiring</a:t>
            </a:r>
          </a:p>
        </p:txBody>
      </p:sp>
      <p:sp>
        <p:nvSpPr>
          <p:cNvPr id="19458" name="Content Placeholder 2"/>
          <p:cNvSpPr>
            <a:spLocks noGrp="1"/>
          </p:cNvSpPr>
          <p:nvPr>
            <p:ph idx="1"/>
          </p:nvPr>
        </p:nvSpPr>
        <p:spPr>
          <a:xfrm>
            <a:off x="381000" y="1600200"/>
            <a:ext cx="7696200" cy="4953000"/>
          </a:xfrm>
        </p:spPr>
        <p:txBody>
          <a:bodyPr/>
          <a:lstStyle/>
          <a:p>
            <a:r>
              <a:rPr lang="en-US" dirty="0">
                <a:latin typeface="Times New Roman" panose="02020603050405020304" pitchFamily="18" charset="0"/>
                <a:cs typeface="Times New Roman" panose="02020603050405020304" pitchFamily="18" charset="0"/>
              </a:rPr>
              <a:t>If you retire June 30th you will be covered until  June 30</a:t>
            </a:r>
            <a:r>
              <a:rPr lang="en-US" baseline="30000" dirty="0">
                <a:latin typeface="Times New Roman" panose="02020603050405020304" pitchFamily="18" charset="0"/>
                <a:cs typeface="Times New Roman" panose="02020603050405020304" pitchFamily="18" charset="0"/>
              </a:rPr>
              <a:t>th</a:t>
            </a:r>
            <a:r>
              <a:rPr lang="en-US" dirty="0">
                <a:latin typeface="Times New Roman" panose="02020603050405020304" pitchFamily="18" charset="0"/>
                <a:cs typeface="Times New Roman" panose="02020603050405020304" pitchFamily="18" charset="0"/>
              </a:rPr>
              <a:t>.(You must return the form/with payment before July 1st.) </a:t>
            </a:r>
          </a:p>
          <a:p>
            <a:pPr lvl="1"/>
            <a:r>
              <a:rPr lang="en-US" dirty="0">
                <a:latin typeface="Times New Roman" panose="02020603050405020304" pitchFamily="18" charset="0"/>
                <a:cs typeface="Times New Roman" panose="02020603050405020304" pitchFamily="18" charset="0"/>
              </a:rPr>
              <a:t>One Individual will be $123.92 per month for July and August</a:t>
            </a:r>
          </a:p>
          <a:p>
            <a:pPr lvl="1"/>
            <a:r>
              <a:rPr lang="en-US" dirty="0">
                <a:latin typeface="Times New Roman" panose="02020603050405020304" pitchFamily="18" charset="0"/>
                <a:cs typeface="Times New Roman" panose="02020603050405020304" pitchFamily="18" charset="0"/>
              </a:rPr>
              <a:t>Two Individuals will be $247.83 per month for July and </a:t>
            </a:r>
            <a:r>
              <a:rPr lang="en-US" dirty="0" err="1">
                <a:latin typeface="Times New Roman" panose="02020603050405020304" pitchFamily="18" charset="0"/>
                <a:cs typeface="Times New Roman" panose="02020603050405020304" pitchFamily="18" charset="0"/>
              </a:rPr>
              <a:t>Augsut</a:t>
            </a: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Family Coverage will be $309.83 per month for July and August</a:t>
            </a:r>
          </a:p>
          <a:p>
            <a:pPr lvl="1"/>
            <a:r>
              <a:rPr lang="en-US" dirty="0">
                <a:latin typeface="Times New Roman" panose="02020603050405020304" pitchFamily="18" charset="0"/>
                <a:cs typeface="Times New Roman" panose="02020603050405020304" pitchFamily="18" charset="0"/>
              </a:rPr>
              <a:t> A invoice will be mailed to you in June with the new rates for Academic Year 2023/2024.</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Eligibility for dependents is based on the coverage you choose</a:t>
            </a:r>
          </a:p>
          <a:p>
            <a:pPr marL="114300" indent="0">
              <a:buNone/>
            </a:pPr>
            <a:r>
              <a:rPr lang="en-US" dirty="0">
                <a:latin typeface="Times New Roman" panose="02020603050405020304" pitchFamily="18" charset="0"/>
                <a:cs typeface="Times New Roman" panose="02020603050405020304" pitchFamily="18" charset="0"/>
              </a:rPr>
              <a:t>    during the open enrollment window period.  If you elect</a:t>
            </a:r>
          </a:p>
          <a:p>
            <a:pPr marL="114300" indent="0">
              <a:buNone/>
            </a:pPr>
            <a:r>
              <a:rPr lang="en-US" dirty="0">
                <a:latin typeface="Times New Roman" panose="02020603050405020304" pitchFamily="18" charset="0"/>
                <a:cs typeface="Times New Roman" panose="02020603050405020304" pitchFamily="18" charset="0"/>
              </a:rPr>
              <a:t>    individual coverage at this time you will not be entitled to</a:t>
            </a:r>
          </a:p>
          <a:p>
            <a:pPr marL="114300" indent="0">
              <a:buNone/>
            </a:pPr>
            <a:r>
              <a:rPr lang="en-US" dirty="0">
                <a:latin typeface="Times New Roman" panose="02020603050405020304" pitchFamily="18" charset="0"/>
                <a:cs typeface="Times New Roman" panose="02020603050405020304" pitchFamily="18" charset="0"/>
              </a:rPr>
              <a:t>    elect dependent coverage at a later date.</a:t>
            </a:r>
          </a:p>
          <a:p>
            <a:pPr marL="114300" indent="0">
              <a:buNone/>
            </a:pPr>
            <a:endParaRPr lang="en-US"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r>
              <a:rPr lang="en-US" sz="2800" b="1" u="sng" dirty="0"/>
              <a:t>Enhanced/Enhanced Plus Plan Coverage</a:t>
            </a:r>
          </a:p>
        </p:txBody>
      </p:sp>
      <p:sp>
        <p:nvSpPr>
          <p:cNvPr id="20482"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Dental – (September 1 - August 31st) Based on Fee Schedule</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Annual Maximums:</a:t>
            </a:r>
          </a:p>
          <a:p>
            <a:pPr lvl="1"/>
            <a:r>
              <a:rPr lang="en-US" dirty="0">
                <a:latin typeface="Times New Roman" panose="02020603050405020304" pitchFamily="18" charset="0"/>
                <a:cs typeface="Times New Roman" panose="02020603050405020304" pitchFamily="18" charset="0"/>
              </a:rPr>
              <a:t> $3,250 per individual, </a:t>
            </a:r>
          </a:p>
          <a:p>
            <a:pPr lvl="1"/>
            <a:r>
              <a:rPr lang="en-US" dirty="0">
                <a:latin typeface="Times New Roman" panose="02020603050405020304" pitchFamily="18" charset="0"/>
                <a:cs typeface="Times New Roman" panose="02020603050405020304" pitchFamily="18" charset="0"/>
              </a:rPr>
              <a:t>$2,000 Periodontal (you must be treated by a </a:t>
            </a:r>
            <a:r>
              <a:rPr lang="en-US" dirty="0" err="1">
                <a:latin typeface="Times New Roman" panose="02020603050405020304" pitchFamily="18" charset="0"/>
                <a:cs typeface="Times New Roman" panose="02020603050405020304" pitchFamily="18" charset="0"/>
              </a:rPr>
              <a:t>Periodontist</a:t>
            </a:r>
            <a:r>
              <a:rPr lang="en-US" dirty="0">
                <a:latin typeface="Times New Roman" panose="02020603050405020304" pitchFamily="18" charset="0"/>
                <a:cs typeface="Times New Roman" panose="02020603050405020304" pitchFamily="18" charset="0"/>
              </a:rPr>
              <a:t>).</a:t>
            </a:r>
          </a:p>
          <a:p>
            <a:pPr lvl="1"/>
            <a:r>
              <a:rPr lang="en-US" dirty="0">
                <a:latin typeface="Times New Roman" panose="02020603050405020304" pitchFamily="18" charset="0"/>
                <a:cs typeface="Times New Roman" panose="02020603050405020304" pitchFamily="18" charset="0"/>
              </a:rPr>
              <a:t> $4,000 Lifetime Implant Benefit (This carries over from Active Usage)</a:t>
            </a:r>
          </a:p>
          <a:p>
            <a:pPr lvl="1"/>
            <a:r>
              <a:rPr lang="en-US" dirty="0">
                <a:latin typeface="Times New Roman" panose="02020603050405020304" pitchFamily="18" charset="0"/>
                <a:cs typeface="Times New Roman" panose="02020603050405020304" pitchFamily="18" charset="0"/>
              </a:rPr>
              <a:t>Orthodontic Benefit: $5,991 Lifetime.</a:t>
            </a:r>
          </a:p>
          <a:p>
            <a:endParaRPr lang="en-US" dirty="0"/>
          </a:p>
        </p:txBody>
      </p:sp>
      <p:pic>
        <p:nvPicPr>
          <p:cNvPr id="20484" name="Picture 4" descr="dental"/>
          <p:cNvPicPr>
            <a:picLocks noChangeAspect="1" noChangeArrowheads="1"/>
          </p:cNvPicPr>
          <p:nvPr/>
        </p:nvPicPr>
        <p:blipFill>
          <a:blip r:embed="rId2"/>
          <a:srcRect/>
          <a:stretch>
            <a:fillRect/>
          </a:stretch>
        </p:blipFill>
        <p:spPr bwMode="auto">
          <a:xfrm>
            <a:off x="4953000" y="4495800"/>
            <a:ext cx="3209925" cy="218122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r>
              <a:rPr lang="en-US" sz="2800" b="1" u="sng" dirty="0"/>
              <a:t>Enhanced/Enhanced Plus Plan Coverage</a:t>
            </a:r>
          </a:p>
        </p:txBody>
      </p:sp>
      <p:sp>
        <p:nvSpPr>
          <p:cNvPr id="3" name="Content Placeholder 2"/>
          <p:cNvSpPr>
            <a:spLocks noGrp="1"/>
          </p:cNvSpPr>
          <p:nvPr>
            <p:ph idx="1"/>
          </p:nvPr>
        </p:nvSpPr>
        <p:spPr/>
        <p:txBody>
          <a:bodyPr rtlCol="0">
            <a:normAutofit fontScale="92500" lnSpcReduction="10000"/>
          </a:bodyPr>
          <a:lstStyle/>
          <a:p>
            <a:pPr marL="114300" indent="0" fontAlgn="auto">
              <a:spcAft>
                <a:spcPts val="0"/>
              </a:spcAft>
              <a:buFont typeface="Arial" pitchFamily="34" charset="0"/>
              <a:buNone/>
              <a:defRPr/>
            </a:pPr>
            <a:r>
              <a:rPr lang="en-US" dirty="0">
                <a:latin typeface="Times New Roman" panose="02020603050405020304" pitchFamily="18" charset="0"/>
                <a:cs typeface="Times New Roman" panose="02020603050405020304" pitchFamily="18" charset="0"/>
              </a:rPr>
              <a:t>Optical Benefit – Once per Academic Year (September 1st – August 31st)</a:t>
            </a:r>
          </a:p>
          <a:p>
            <a:pPr marL="640080" lvl="1" fontAlgn="auto">
              <a:spcAft>
                <a:spcPts val="0"/>
              </a:spcAft>
              <a:buFont typeface="Arial" pitchFamily="34" charset="0"/>
              <a:buChar char="•"/>
              <a:defRPr/>
            </a:pPr>
            <a:r>
              <a:rPr lang="en-US" dirty="0">
                <a:latin typeface="Times New Roman" panose="02020603050405020304" pitchFamily="18" charset="0"/>
                <a:cs typeface="Times New Roman" panose="02020603050405020304" pitchFamily="18" charset="0"/>
              </a:rPr>
              <a:t>Comprehensive Eye Examination by a Doctor of Optometry</a:t>
            </a:r>
          </a:p>
          <a:p>
            <a:pPr marL="640080" lvl="1" fontAlgn="auto">
              <a:spcAft>
                <a:spcPts val="0"/>
              </a:spcAft>
              <a:buFont typeface="Arial" pitchFamily="34" charset="0"/>
              <a:buChar char="•"/>
              <a:defRPr/>
            </a:pPr>
            <a:r>
              <a:rPr lang="en-US" dirty="0">
                <a:latin typeface="Times New Roman" panose="02020603050405020304" pitchFamily="18" charset="0"/>
                <a:cs typeface="Times New Roman" panose="02020603050405020304" pitchFamily="18" charset="0"/>
              </a:rPr>
              <a:t>Frames - $300 value within the GVS Frame Collection</a:t>
            </a:r>
          </a:p>
          <a:p>
            <a:pPr marL="640080" lvl="1" fontAlgn="auto">
              <a:spcAft>
                <a:spcPts val="0"/>
              </a:spcAft>
              <a:buFont typeface="Arial" pitchFamily="34" charset="0"/>
              <a:buChar char="•"/>
              <a:defRPr/>
            </a:pPr>
            <a:r>
              <a:rPr lang="en-US" dirty="0">
                <a:latin typeface="Times New Roman" panose="02020603050405020304" pitchFamily="18" charset="0"/>
                <a:cs typeface="Times New Roman" panose="02020603050405020304" pitchFamily="18" charset="0"/>
              </a:rPr>
              <a:t>Lenses: All first quality Single Vision, Conventional Bifocal, Blended Bifocal,</a:t>
            </a:r>
          </a:p>
          <a:p>
            <a:pPr marL="640080" lvl="1" fontAlgn="auto">
              <a:spcAft>
                <a:spcPts val="0"/>
              </a:spcAft>
              <a:buFont typeface="Arial" pitchFamily="34" charset="0"/>
              <a:buChar char="•"/>
              <a:defRPr/>
            </a:pPr>
            <a:r>
              <a:rPr lang="en-US" dirty="0">
                <a:latin typeface="Times New Roman" panose="02020603050405020304" pitchFamily="18" charset="0"/>
                <a:cs typeface="Times New Roman" panose="02020603050405020304" pitchFamily="18" charset="0"/>
              </a:rPr>
              <a:t>Standard Progressive, Polycarbonate (for dependent children), Cataract, Trifocal, Safety &amp; Oversize lenses. </a:t>
            </a:r>
          </a:p>
          <a:p>
            <a:pPr marL="114300" indent="0" fontAlgn="auto">
              <a:spcAft>
                <a:spcPts val="0"/>
              </a:spcAft>
              <a:buFont typeface="Arial" pitchFamily="34" charset="0"/>
              <a:buNone/>
              <a:defRPr/>
            </a:pPr>
            <a:r>
              <a:rPr lang="en-US" dirty="0">
                <a:latin typeface="Times New Roman" panose="02020603050405020304" pitchFamily="18" charset="0"/>
                <a:cs typeface="Times New Roman" panose="02020603050405020304" pitchFamily="18" charset="0"/>
              </a:rPr>
              <a:t>				OR</a:t>
            </a:r>
          </a:p>
          <a:p>
            <a:pPr marL="640080" lvl="1" fontAlgn="auto">
              <a:spcAft>
                <a:spcPts val="0"/>
              </a:spcAft>
              <a:buFont typeface="Arial" pitchFamily="34" charset="0"/>
              <a:buChar char="•"/>
              <a:defRPr/>
            </a:pPr>
            <a:r>
              <a:rPr lang="en-US" dirty="0">
                <a:latin typeface="Times New Roman" panose="02020603050405020304" pitchFamily="18" charset="0"/>
                <a:cs typeface="Times New Roman" panose="02020603050405020304" pitchFamily="18" charset="0"/>
              </a:rPr>
              <a:t>Instead of eyeglasses, Contact Lenses:</a:t>
            </a:r>
          </a:p>
          <a:p>
            <a:pPr marL="640080" lvl="1" fontAlgn="auto">
              <a:spcAft>
                <a:spcPts val="0"/>
              </a:spcAft>
              <a:buFont typeface="Arial" pitchFamily="34" charset="0"/>
              <a:buChar char="•"/>
              <a:defRPr/>
            </a:pPr>
            <a:r>
              <a:rPr lang="en-US" dirty="0">
                <a:latin typeface="Times New Roman" panose="02020603050405020304" pitchFamily="18" charset="0"/>
                <a:cs typeface="Times New Roman" panose="02020603050405020304" pitchFamily="18" charset="0"/>
              </a:rPr>
              <a:t>12 month supply (8 boxes, 48 lenses) of Basic Disposable Contact Lenses. </a:t>
            </a:r>
          </a:p>
          <a:p>
            <a:pPr marL="640080" lvl="1" fontAlgn="auto">
              <a:spcAft>
                <a:spcPts val="0"/>
              </a:spcAft>
              <a:buFont typeface="Arial" pitchFamily="34" charset="0"/>
              <a:buChar char="•"/>
              <a:defRPr/>
            </a:pPr>
            <a:endParaRPr lang="en-US" dirty="0">
              <a:latin typeface="Times New Roman" panose="02020603050405020304" pitchFamily="18" charset="0"/>
              <a:cs typeface="Times New Roman" panose="02020603050405020304" pitchFamily="18" charset="0"/>
            </a:endParaRPr>
          </a:p>
          <a:p>
            <a:pPr marL="411480" lvl="1" indent="0" fontAlgn="auto">
              <a:spcAft>
                <a:spcPts val="0"/>
              </a:spcAft>
              <a:buFont typeface="Arial" pitchFamily="34" charset="0"/>
              <a:buNone/>
              <a:defRPr/>
            </a:pPr>
            <a:r>
              <a:rPr lang="en-US" b="1" dirty="0">
                <a:latin typeface="Times New Roman" panose="02020603050405020304" pitchFamily="18" charset="0"/>
                <a:cs typeface="Times New Roman" panose="02020603050405020304" pitchFamily="18" charset="0"/>
              </a:rPr>
              <a:t>Remember</a:t>
            </a:r>
            <a:r>
              <a:rPr lang="en-US" dirty="0">
                <a:latin typeface="Times New Roman" panose="02020603050405020304" pitchFamily="18" charset="0"/>
                <a:cs typeface="Times New Roman" panose="02020603050405020304" pitchFamily="18" charset="0"/>
              </a:rPr>
              <a:t> to choose between either contacts</a:t>
            </a:r>
            <a:r>
              <a:rPr lang="en-US" b="1" dirty="0">
                <a:latin typeface="Times New Roman" panose="02020603050405020304" pitchFamily="18" charset="0"/>
                <a:cs typeface="Times New Roman" panose="02020603050405020304" pitchFamily="18" charset="0"/>
              </a:rPr>
              <a:t> OR </a:t>
            </a:r>
            <a:r>
              <a:rPr lang="en-US" dirty="0">
                <a:latin typeface="Times New Roman" panose="02020603050405020304" pitchFamily="18" charset="0"/>
                <a:cs typeface="Times New Roman" panose="02020603050405020304" pitchFamily="18" charset="0"/>
              </a:rPr>
              <a:t>glasses otherwise you will be charged for the other exam.</a:t>
            </a:r>
          </a:p>
          <a:p>
            <a:pPr fontAlgn="auto">
              <a:spcAft>
                <a:spcPts val="0"/>
              </a:spcAft>
              <a:buFont typeface="Arial" pitchFamily="34" charset="0"/>
              <a:buChar char="•"/>
              <a:defRPr/>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351</TotalTime>
  <Words>960</Words>
  <Application>Microsoft Office PowerPoint</Application>
  <PresentationFormat>On-screen Show (4:3)</PresentationFormat>
  <Paragraphs>102</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Cambria</vt:lpstr>
      <vt:lpstr>Times New Roman</vt:lpstr>
      <vt:lpstr>Adjacency</vt:lpstr>
      <vt:lpstr>PowerPoint Presentation</vt:lpstr>
      <vt:lpstr>Retiree Benefits</vt:lpstr>
      <vt:lpstr>Enrollment Required for Retiree Benefits: </vt:lpstr>
      <vt:lpstr>Coverage Options</vt:lpstr>
      <vt:lpstr>What You Need To Do Before Retiring</vt:lpstr>
      <vt:lpstr>What You Need To Do Before Retiring</vt:lpstr>
      <vt:lpstr>What You Need To Do Before Retiring</vt:lpstr>
      <vt:lpstr>Enhanced/Enhanced Plus Plan Coverage</vt:lpstr>
      <vt:lpstr>Enhanced/Enhanced Plus Plan Coverage</vt:lpstr>
      <vt:lpstr>Enhanced/Enhanced Plus Plan Coverage</vt:lpstr>
      <vt:lpstr>Enhanced/Enhanced Plus Plan Coverage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Celestin Martin</dc:creator>
  <cp:lastModifiedBy>Dante Morelli</cp:lastModifiedBy>
  <cp:revision>28</cp:revision>
  <cp:lastPrinted>2013-10-22T15:17:11Z</cp:lastPrinted>
  <dcterms:created xsi:type="dcterms:W3CDTF">2013-10-21T13:06:02Z</dcterms:created>
  <dcterms:modified xsi:type="dcterms:W3CDTF">2023-10-06T13:13:05Z</dcterms:modified>
</cp:coreProperties>
</file>