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7" r:id="rId4"/>
    <p:sldId id="262" r:id="rId5"/>
    <p:sldId id="258" r:id="rId6"/>
    <p:sldId id="268" r:id="rId7"/>
    <p:sldId id="260" r:id="rId8"/>
    <p:sldId id="271" r:id="rId9"/>
    <p:sldId id="264" r:id="rId10"/>
    <p:sldId id="270" r:id="rId11"/>
    <p:sldId id="272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0366" autoAdjust="0"/>
  </p:normalViewPr>
  <p:slideViewPr>
    <p:cSldViewPr>
      <p:cViewPr varScale="1">
        <p:scale>
          <a:sx n="90" d="100"/>
          <a:sy n="90" d="100"/>
        </p:scale>
        <p:origin x="5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20" y="-82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93" cy="465550"/>
          </a:xfrm>
          <a:prstGeom prst="rect">
            <a:avLst/>
          </a:prstGeom>
        </p:spPr>
        <p:txBody>
          <a:bodyPr vert="horz" lIns="93461" tIns="46730" rIns="93461" bIns="467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277" y="1"/>
            <a:ext cx="3038493" cy="465550"/>
          </a:xfrm>
          <a:prstGeom prst="rect">
            <a:avLst/>
          </a:prstGeom>
        </p:spPr>
        <p:txBody>
          <a:bodyPr vert="horz" lIns="93461" tIns="46730" rIns="93461" bIns="46730" rtlCol="0"/>
          <a:lstStyle>
            <a:lvl1pPr algn="r">
              <a:defRPr sz="1200"/>
            </a:lvl1pPr>
          </a:lstStyle>
          <a:p>
            <a:fld id="{C31C47C4-8A1B-41FE-B1EC-48E6C301BE60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229"/>
            <a:ext cx="3038493" cy="465549"/>
          </a:xfrm>
          <a:prstGeom prst="rect">
            <a:avLst/>
          </a:prstGeom>
        </p:spPr>
        <p:txBody>
          <a:bodyPr vert="horz" lIns="93461" tIns="46730" rIns="93461" bIns="467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277" y="8829229"/>
            <a:ext cx="3038493" cy="465549"/>
          </a:xfrm>
          <a:prstGeom prst="rect">
            <a:avLst/>
          </a:prstGeom>
        </p:spPr>
        <p:txBody>
          <a:bodyPr vert="horz" lIns="93461" tIns="46730" rIns="93461" bIns="46730" rtlCol="0" anchor="b"/>
          <a:lstStyle>
            <a:lvl1pPr algn="r">
              <a:defRPr sz="1200"/>
            </a:lvl1pPr>
          </a:lstStyle>
          <a:p>
            <a:fld id="{D9395741-9095-434F-A5A9-495CD630D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74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265" tIns="46132" rIns="92265" bIns="461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265" tIns="46132" rIns="92265" bIns="46132" rtlCol="0"/>
          <a:lstStyle>
            <a:lvl1pPr algn="r">
              <a:defRPr sz="1200"/>
            </a:lvl1pPr>
          </a:lstStyle>
          <a:p>
            <a:fld id="{005A4799-5F9F-4607-99C4-16CF13160592}" type="datetimeFigureOut">
              <a:rPr lang="en-US" smtClean="0"/>
              <a:pPr/>
              <a:t>10/6/2023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5" tIns="46132" rIns="92265" bIns="461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79"/>
          </a:xfrm>
          <a:prstGeom prst="rect">
            <a:avLst/>
          </a:prstGeom>
        </p:spPr>
        <p:txBody>
          <a:bodyPr vert="horz" lIns="92265" tIns="46132" rIns="92265" bIns="4613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265" tIns="46132" rIns="92265" bIns="461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265" tIns="46132" rIns="92265" bIns="46132" rtlCol="0" anchor="b"/>
          <a:lstStyle>
            <a:lvl1pPr algn="r">
              <a:defRPr sz="1200"/>
            </a:lvl1pPr>
          </a:lstStyle>
          <a:p>
            <a:fld id="{39FBEF7A-E228-4BD2-BBD1-7A256FF5BC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1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BEF7A-E228-4BD2-BBD1-7A256FF5BC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BEF7A-E228-4BD2-BBD1-7A256FF5BC7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BEF7A-E228-4BD2-BBD1-7A256FF5BC7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BEF7A-E228-4BD2-BBD1-7A256FF5BC7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BEF7A-E228-4BD2-BBD1-7A256FF5BC7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6D9B-AF49-45DC-A7B4-08E4C7A434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AABBB-3A45-457B-B25E-B69D59425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DE08-D472-4372-AE01-B7D3E97D37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0278A-06A1-42E9-9AE2-6565E5DC3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FC6C-8415-4BF6-BF8C-8DCF63630E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393-0304-4C3F-9094-F9905AABF5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BE1DF-8559-4071-9DF8-D78D83E450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7A4A-6548-483D-956D-FB7A6FC5A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4B443-936D-4611-9045-1EDCDC5575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7754-1C58-471D-9EDE-933B421F5D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8B2215-805F-497C-B766-DF304F669C7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2FF7FD-ED13-48EC-9867-F669A69AEF2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str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09800"/>
            <a:ext cx="7772400" cy="1600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>
                <a:solidFill>
                  <a:srgbClr val="FF0000"/>
                </a:solidFill>
              </a:rPr>
              <a:t>Countdown</a:t>
            </a:r>
            <a:br>
              <a:rPr lang="en-US" sz="8000" dirty="0">
                <a:solidFill>
                  <a:srgbClr val="FF0000"/>
                </a:solidFill>
              </a:rPr>
            </a:br>
            <a:r>
              <a:rPr lang="en-US" sz="8000" dirty="0">
                <a:solidFill>
                  <a:srgbClr val="FF0000"/>
                </a:solidFill>
              </a:rPr>
              <a:t> to</a:t>
            </a:r>
            <a:br>
              <a:rPr lang="en-US" sz="8000" dirty="0">
                <a:solidFill>
                  <a:srgbClr val="FF0000"/>
                </a:solidFill>
              </a:rPr>
            </a:br>
            <a:r>
              <a:rPr lang="en-US" sz="8000" dirty="0">
                <a:solidFill>
                  <a:srgbClr val="FF0000"/>
                </a:solidFill>
              </a:rPr>
              <a:t>Retirement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724400"/>
            <a:ext cx="3810000" cy="13239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Final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7408"/>
            <a:ext cx="85344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100" b="1" u="sng" dirty="0"/>
              <a:t>Last Paycheck </a:t>
            </a:r>
            <a:endParaRPr lang="en-US" sz="3100" u="sng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If you have given 30-45 days notification of your 	retirement, your balance of contract </a:t>
            </a:r>
            <a:r>
              <a:rPr lang="en-US" sz="2100" dirty="0"/>
              <a:t>(for 10-month     	employees) </a:t>
            </a:r>
            <a:r>
              <a:rPr lang="en-US" sz="2400" dirty="0"/>
              <a:t>w</a:t>
            </a:r>
            <a:r>
              <a:rPr lang="en-US" sz="2800" dirty="0"/>
              <a:t>ill be included in your last regular  	paycheck.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100" b="1" u="sng" dirty="0"/>
              <a:t>Benefits After Retirement </a:t>
            </a:r>
          </a:p>
          <a:p>
            <a:pPr lvl="1" indent="0">
              <a:buNone/>
            </a:pPr>
            <a:r>
              <a:rPr lang="en-US" sz="2600" dirty="0"/>
              <a:t>	</a:t>
            </a:r>
            <a:r>
              <a:rPr lang="en-US" sz="2800" dirty="0"/>
              <a:t>Confirm your benefits with EBU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b="1" u="sng" dirty="0"/>
              <a:t>Submit 28T</a:t>
            </a:r>
          </a:p>
          <a:p>
            <a:pPr lvl="1" indent="0">
              <a:buNone/>
            </a:pPr>
            <a:r>
              <a:rPr lang="en-US" dirty="0"/>
              <a:t>    Payout will be delayed if the signed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dirty="0"/>
              <a:t>T received at Exit    	Interview is not returned to Human Resources.  Indicate   	amounts to be tax sheltered.</a:t>
            </a:r>
          </a:p>
          <a:p>
            <a:endParaRPr lang="en-US" sz="31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06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Final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900" dirty="0"/>
          </a:p>
          <a:p>
            <a:endParaRPr lang="en-US" sz="900" dirty="0"/>
          </a:p>
          <a:p>
            <a:pPr marL="0" indent="0">
              <a:buNone/>
            </a:pPr>
            <a:r>
              <a:rPr lang="en-US" b="1" u="sng" dirty="0"/>
              <a:t>You must return all College Property </a:t>
            </a:r>
          </a:p>
          <a:p>
            <a:pPr lvl="1" indent="0">
              <a:buNone/>
            </a:pPr>
            <a:r>
              <a:rPr lang="en-US" dirty="0"/>
              <a:t>Submit your ID card and parking permit to Human Resources as well as laptop, keys,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9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12-18 </a:t>
            </a:r>
            <a:r>
              <a:rPr lang="en-US" sz="5600" dirty="0"/>
              <a:t>Months</a:t>
            </a:r>
            <a:r>
              <a:rPr lang="en-US" dirty="0"/>
              <a:t> Before Retirement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20000" cy="4800600"/>
          </a:xfrm>
        </p:spPr>
        <p:txBody>
          <a:bodyPr>
            <a:normAutofit fontScale="25000" lnSpcReduction="20000"/>
          </a:bodyPr>
          <a:lstStyle/>
          <a:p>
            <a:endParaRPr lang="en-US" sz="3100" dirty="0"/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endParaRPr lang="en-US" sz="3100" dirty="0"/>
          </a:p>
          <a:p>
            <a:r>
              <a:rPr lang="en-US" sz="9600" dirty="0"/>
              <a:t>Pay off all retirement system loans to avoid a reduction in benefit.</a:t>
            </a:r>
          </a:p>
          <a:p>
            <a:endParaRPr lang="en-US" sz="9600" dirty="0"/>
          </a:p>
          <a:p>
            <a:r>
              <a:rPr lang="en-US" sz="9600" dirty="0"/>
              <a:t>Confirm the accuracy of service and salary information in your Benefit Profile.</a:t>
            </a:r>
          </a:p>
          <a:p>
            <a:endParaRPr lang="en-US" sz="9600" b="1" dirty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9600" dirty="0"/>
              <a:t>Claim and purchase credit for prior New York State public employment or military service if you have not already done so.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dirty="0"/>
          </a:p>
          <a:p>
            <a:endParaRPr lang="en-US" sz="3200" dirty="0"/>
          </a:p>
          <a:p>
            <a:pPr lvl="1"/>
            <a:endParaRPr lang="en-US" sz="6000" dirty="0"/>
          </a:p>
          <a:p>
            <a:pPr marL="393192" lvl="1" indent="0">
              <a:buNone/>
            </a:pPr>
            <a:r>
              <a:rPr lang="en-US" sz="3100" dirty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19912"/>
          </a:xfrm>
        </p:spPr>
        <p:txBody>
          <a:bodyPr/>
          <a:lstStyle/>
          <a:p>
            <a:pPr algn="ctr"/>
            <a:r>
              <a:rPr lang="en-US" dirty="0"/>
              <a:t>Request an Estimate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Request a General Estimate from the NYS Teachers’ Retirement System or NYSLRS</a:t>
            </a:r>
          </a:p>
          <a:p>
            <a:pPr lvl="1" indent="0">
              <a:buNone/>
            </a:pPr>
            <a:endParaRPr lang="en-US" sz="1900" u="sng" dirty="0"/>
          </a:p>
          <a:p>
            <a:pPr marL="0" lvl="1" indent="0">
              <a:buNone/>
            </a:pPr>
            <a:r>
              <a:rPr lang="en-US" dirty="0"/>
              <a:t>      	</a:t>
            </a:r>
            <a:r>
              <a:rPr lang="en-US" sz="2600" dirty="0"/>
              <a:t>Use the Benefit Estimator online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            </a:t>
            </a:r>
            <a:r>
              <a:rPr lang="en-US" dirty="0" err="1"/>
              <a:t>MyNYSTRS</a:t>
            </a:r>
            <a:r>
              <a:rPr lang="en-US" dirty="0"/>
              <a:t> at 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www.NYSTRS.org</a:t>
            </a:r>
            <a:r>
              <a:rPr lang="en-US" dirty="0"/>
              <a:t>.</a:t>
            </a:r>
          </a:p>
          <a:p>
            <a:pPr marL="0" lvl="1" indent="0">
              <a:buNone/>
            </a:pPr>
            <a:r>
              <a:rPr lang="en-US" dirty="0"/>
              <a:t>                         Or</a:t>
            </a:r>
          </a:p>
          <a:p>
            <a:pPr marL="0" lvl="1" indent="0">
              <a:buNone/>
            </a:pPr>
            <a:r>
              <a:rPr lang="en-US" dirty="0"/>
              <a:t>            www.osc.state.ny.us/retirement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   </a:t>
            </a:r>
          </a:p>
          <a:p>
            <a:pPr marL="0" lvl="1" indent="0">
              <a:buNone/>
            </a:pPr>
            <a:r>
              <a:rPr lang="en-US" dirty="0"/>
              <a:t>            </a:t>
            </a:r>
            <a:r>
              <a:rPr lang="en-US" sz="2600" dirty="0"/>
              <a:t>You may also submit an online request for benefit                  	        projections to be mailed to you.</a:t>
            </a:r>
          </a:p>
          <a:p>
            <a:pPr marL="393192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393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4371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Video Consultation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562600"/>
          </a:xfrm>
        </p:spPr>
        <p:txBody>
          <a:bodyPr>
            <a:normAutofit fontScale="32500" lnSpcReduction="20000"/>
          </a:bodyPr>
          <a:lstStyle/>
          <a:p>
            <a:pPr marL="365760" lvl="1"/>
            <a:endParaRPr lang="en-US" sz="2500" dirty="0"/>
          </a:p>
          <a:p>
            <a:pPr lvl="1" indent="0">
              <a:buNone/>
            </a:pPr>
            <a:r>
              <a:rPr lang="en-US" sz="7400" b="1" dirty="0"/>
              <a:t>Allows live, face-to-face communication with a representative at NYSTRS headquarters in Albany or via video conference. </a:t>
            </a:r>
          </a:p>
          <a:p>
            <a:pPr lvl="1" indent="0">
              <a:buNone/>
            </a:pPr>
            <a:endParaRPr lang="en-US" sz="7400" b="1" dirty="0"/>
          </a:p>
          <a:p>
            <a:pPr lvl="1" indent="0">
              <a:buNone/>
            </a:pPr>
            <a:r>
              <a:rPr lang="en-US" sz="8000" dirty="0"/>
              <a:t>Book an appointment:</a:t>
            </a:r>
          </a:p>
          <a:p>
            <a:pPr lvl="1" indent="0">
              <a:buNone/>
            </a:pPr>
            <a:endParaRPr lang="en-US" sz="8000" dirty="0"/>
          </a:p>
          <a:p>
            <a:pPr lvl="1" indent="0">
              <a:buNone/>
            </a:pPr>
            <a:r>
              <a:rPr lang="en-US" sz="8000" dirty="0" err="1"/>
              <a:t>MyNYSTRS</a:t>
            </a:r>
            <a:r>
              <a:rPr lang="en-US" sz="8000" dirty="0"/>
              <a:t> or call  (800) 348-7298, Ext. 6100</a:t>
            </a:r>
          </a:p>
          <a:p>
            <a:pPr lvl="1" indent="0">
              <a:buNone/>
            </a:pPr>
            <a:endParaRPr lang="en-US" sz="8000" dirty="0"/>
          </a:p>
          <a:p>
            <a:pPr lvl="1" indent="0">
              <a:buNone/>
            </a:pPr>
            <a:r>
              <a:rPr lang="en-US" sz="8000" dirty="0"/>
              <a:t>NYSLRS (ERS) call (866) 805-0990</a:t>
            </a:r>
          </a:p>
          <a:p>
            <a:pPr lvl="1" indent="0">
              <a:buNone/>
            </a:pPr>
            <a:endParaRPr lang="en-US" sz="8000" dirty="0"/>
          </a:p>
          <a:p>
            <a:pPr lvl="1" indent="0">
              <a:buNone/>
            </a:pPr>
            <a:r>
              <a:rPr lang="en-US" sz="8000" dirty="0"/>
              <a:t>Consultations may be booked up to 120 days in advance. </a:t>
            </a:r>
          </a:p>
          <a:p>
            <a:pPr lvl="1" indent="0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879171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3-12 Months Before You Retire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25000" lnSpcReduction="20000"/>
          </a:bodyPr>
          <a:lstStyle/>
          <a:p>
            <a:pPr marL="393192" lvl="1" indent="0">
              <a:buNone/>
            </a:pPr>
            <a:r>
              <a:rPr lang="en-US" sz="10400" b="1" u="sng" dirty="0"/>
              <a:t>Health Insurance</a:t>
            </a:r>
          </a:p>
          <a:p>
            <a:pPr marL="393192" lvl="1" indent="0">
              <a:buNone/>
            </a:pPr>
            <a:r>
              <a:rPr lang="en-US" sz="10400" b="1" u="sng" dirty="0"/>
              <a:t>Are you eligible in retirement?</a:t>
            </a:r>
          </a:p>
          <a:p>
            <a:pPr marL="914400" lvl="1">
              <a:spcBef>
                <a:spcPts val="0"/>
              </a:spcBef>
              <a:buNone/>
            </a:pPr>
            <a:endParaRPr lang="en-US" sz="3200" dirty="0"/>
          </a:p>
          <a:p>
            <a:pPr marL="914400" lvl="1">
              <a:spcBef>
                <a:spcPts val="0"/>
              </a:spcBef>
              <a:buNone/>
            </a:pPr>
            <a:endParaRPr lang="en-US" sz="3200" dirty="0"/>
          </a:p>
          <a:p>
            <a:pPr marL="914400" lvl="1">
              <a:spcBef>
                <a:spcPts val="0"/>
              </a:spcBef>
              <a:buNone/>
            </a:pPr>
            <a:r>
              <a:rPr lang="en-US" sz="3200" dirty="0"/>
              <a:t> </a:t>
            </a:r>
          </a:p>
          <a:p>
            <a:pPr marL="914400" lvl="1">
              <a:spcBef>
                <a:spcPts val="0"/>
              </a:spcBef>
              <a:buNone/>
            </a:pPr>
            <a:r>
              <a:rPr lang="en-US" sz="10000" dirty="0"/>
              <a:t>	</a:t>
            </a:r>
            <a:r>
              <a:rPr lang="en-US" sz="8000" dirty="0"/>
              <a:t>At least age 55.</a:t>
            </a:r>
          </a:p>
          <a:p>
            <a:pPr marL="914400" lvl="1">
              <a:spcBef>
                <a:spcPts val="0"/>
              </a:spcBef>
              <a:buNone/>
            </a:pPr>
            <a:endParaRPr lang="en-US" sz="8000" dirty="0"/>
          </a:p>
          <a:p>
            <a:pPr marL="914400" lvl="1">
              <a:buNone/>
            </a:pPr>
            <a:r>
              <a:rPr lang="en-US" sz="8000" dirty="0"/>
              <a:t>	Ten (10) years of credited service in the appropriate NYS public employees retirement system.</a:t>
            </a:r>
          </a:p>
          <a:p>
            <a:pPr marL="914400" lvl="1">
              <a:buNone/>
            </a:pPr>
            <a:endParaRPr lang="en-US" sz="8000" dirty="0"/>
          </a:p>
          <a:p>
            <a:pPr marL="914400" lvl="1">
              <a:buNone/>
            </a:pPr>
            <a:r>
              <a:rPr lang="en-US" sz="8000" dirty="0"/>
              <a:t>    Minimum of ten (10) cumulative years of service as a </a:t>
            </a:r>
            <a:r>
              <a:rPr lang="en-US" sz="8000" u="sng" dirty="0"/>
              <a:t>full-time </a:t>
            </a:r>
            <a:r>
              <a:rPr lang="en-US" sz="8000" dirty="0"/>
              <a:t>Suffolk County or Suffolk County Community College employee .</a:t>
            </a:r>
          </a:p>
          <a:p>
            <a:pPr marL="914400" lvl="1">
              <a:buNone/>
            </a:pPr>
            <a:r>
              <a:rPr lang="en-US" sz="8000" dirty="0"/>
              <a:t>	</a:t>
            </a:r>
          </a:p>
          <a:p>
            <a:pPr marL="914400" lvl="1">
              <a:buNone/>
            </a:pPr>
            <a:r>
              <a:rPr lang="en-US" sz="8000" dirty="0"/>
              <a:t>	The last five (5) years of continuous service time must be contiguous to the date of retirement.</a:t>
            </a:r>
          </a:p>
          <a:p>
            <a:pPr marL="914400" lvl="1">
              <a:buNone/>
            </a:pPr>
            <a:endParaRPr lang="en-US" sz="8000" dirty="0"/>
          </a:p>
          <a:p>
            <a:pPr marL="365760" lvl="1" indent="0">
              <a:buNone/>
            </a:pPr>
            <a:r>
              <a:rPr lang="en-US" sz="10400" b="1" dirty="0"/>
              <a:t>	To confirm eligibility please contact the</a:t>
            </a:r>
          </a:p>
          <a:p>
            <a:pPr marL="393192" lvl="2" indent="0">
              <a:buNone/>
            </a:pPr>
            <a:r>
              <a:rPr lang="en-US" sz="10400" b="1" dirty="0"/>
              <a:t>       Employee Benefits Unit at (631) 853-4866</a:t>
            </a:r>
            <a:r>
              <a:rPr lang="en-US" sz="10000" dirty="0"/>
              <a:t>.</a:t>
            </a:r>
          </a:p>
          <a:p>
            <a:pPr lvl="1"/>
            <a:endParaRPr lang="en-US" sz="8000" dirty="0"/>
          </a:p>
          <a:p>
            <a:pPr lvl="1"/>
            <a:endParaRPr lang="en-US" sz="4000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118872" lvl="1" indent="0">
              <a:buNone/>
            </a:pPr>
            <a:r>
              <a:rPr lang="en-US" sz="2600" b="1" u="sng" dirty="0"/>
              <a:t>Review Other Sources of Income</a:t>
            </a:r>
            <a:r>
              <a:rPr lang="en-US" sz="2600" u="sng" dirty="0"/>
              <a:t>.</a:t>
            </a:r>
          </a:p>
          <a:p>
            <a:pPr lvl="2" indent="0">
              <a:buNone/>
            </a:pPr>
            <a:endParaRPr lang="en-US" sz="2400" dirty="0"/>
          </a:p>
          <a:p>
            <a:pPr lvl="2" indent="0">
              <a:buNone/>
            </a:pPr>
            <a:r>
              <a:rPr lang="en-US" sz="2400" dirty="0"/>
              <a:t>Contact Social Security for an estimate of your benefit.</a:t>
            </a:r>
          </a:p>
          <a:p>
            <a:pPr lvl="2" indent="0">
              <a:buNone/>
            </a:pPr>
            <a:r>
              <a:rPr lang="en-US" sz="2400" dirty="0"/>
              <a:t>Consult your Tax Shelter Annuity and/or your Deferred Compensation Representatives.</a:t>
            </a:r>
          </a:p>
          <a:p>
            <a:pPr lvl="2" indent="0">
              <a:buNone/>
            </a:pPr>
            <a:endParaRPr lang="en-US" sz="1500" dirty="0"/>
          </a:p>
          <a:p>
            <a:pPr marL="91440" indent="0">
              <a:buNone/>
            </a:pPr>
            <a:r>
              <a:rPr lang="en-US" b="1" u="sng" dirty="0"/>
              <a:t>Returning to NYS Public Employment after Retirement if under age 65</a:t>
            </a:r>
          </a:p>
          <a:p>
            <a:pPr marL="640080" indent="0">
              <a:buNone/>
            </a:pPr>
            <a:endParaRPr lang="en-US" b="1" u="sng" dirty="0"/>
          </a:p>
          <a:p>
            <a:pPr marL="64008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You must have a one day break in service.</a:t>
            </a:r>
          </a:p>
          <a:p>
            <a:pPr marL="640080" indent="0">
              <a:buNone/>
            </a:pPr>
            <a:r>
              <a:rPr lang="en-US" sz="2400" dirty="0"/>
              <a:t>	The Section 212 earnings limit, determined by the 	</a:t>
            </a:r>
          </a:p>
          <a:p>
            <a:pPr marL="640080" indent="0">
              <a:buNone/>
            </a:pPr>
            <a:r>
              <a:rPr lang="en-US" sz="2400" dirty="0"/>
              <a:t>    State Legislature, is currently $35,000.</a:t>
            </a:r>
          </a:p>
          <a:p>
            <a:pPr marL="640080" indent="0">
              <a:buNone/>
            </a:pPr>
            <a:r>
              <a:rPr lang="en-US" sz="2400" b="1" dirty="0"/>
              <a:t>There is no limit on allowable earnings if over age 65</a:t>
            </a:r>
          </a:p>
        </p:txBody>
      </p:sp>
    </p:spTree>
    <p:extLst>
      <p:ext uri="{BB962C8B-B14F-4D97-AF65-F5344CB8AC3E}">
        <p14:creationId xmlns:p14="http://schemas.microsoft.com/office/powerpoint/2010/main" val="312650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9912"/>
          </a:xfrm>
        </p:spPr>
        <p:txBody>
          <a:bodyPr>
            <a:normAutofit/>
          </a:bodyPr>
          <a:lstStyle/>
          <a:p>
            <a:r>
              <a:rPr lang="en-US" dirty="0"/>
              <a:t>1-3 Months Before You Retire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5029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/>
              <a:t>If you or your spouse(covered by your health plan)  are 65 or older, you must contact Employee Benefits regarding guidance for application of Medicare Part A and B.</a:t>
            </a:r>
          </a:p>
          <a:p>
            <a:pPr marL="393192" lvl="1" indent="0">
              <a:buNone/>
            </a:pPr>
            <a:endParaRPr lang="en-US" sz="2800" dirty="0"/>
          </a:p>
          <a:p>
            <a:pPr lvl="1"/>
            <a:r>
              <a:rPr lang="en-US" sz="2800" dirty="0"/>
              <a:t>Submit your Letter of Intent to Retire.</a:t>
            </a:r>
          </a:p>
          <a:p>
            <a:pPr marL="667512" lvl="2" indent="0">
              <a:buNone/>
            </a:pPr>
            <a:r>
              <a:rPr lang="en-US" sz="2800" dirty="0"/>
              <a:t>Address your letter to the College President, </a:t>
            </a:r>
          </a:p>
          <a:p>
            <a:pPr marL="667512" lvl="2" indent="0">
              <a:buNone/>
            </a:pPr>
            <a:r>
              <a:rPr lang="en-US" sz="2800" dirty="0"/>
              <a:t>Your immediate Supervisor and Human Resources.</a:t>
            </a:r>
          </a:p>
          <a:p>
            <a:pPr marL="667512" lvl="2" indent="0">
              <a:buNone/>
            </a:pPr>
            <a:endParaRPr lang="en-US" sz="2800" b="1" dirty="0"/>
          </a:p>
          <a:p>
            <a:pPr marL="667512" lvl="2" indent="0">
              <a:buNone/>
            </a:pPr>
            <a:r>
              <a:rPr lang="en-US" sz="2800" b="1" dirty="0"/>
              <a:t>Schedule an Exit Interview (631) 451-4207.</a:t>
            </a:r>
          </a:p>
          <a:p>
            <a:pPr marL="667512" lvl="2" indent="0">
              <a:buNone/>
            </a:pPr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Payout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393192" lvl="1" indent="0">
              <a:buNone/>
            </a:pPr>
            <a:r>
              <a:rPr lang="en-US" sz="2600" b="1" u="sng" dirty="0"/>
              <a:t>Contact Human Resources for an Estimate of Your Accrual Payout</a:t>
            </a:r>
            <a:endParaRPr lang="en-US" sz="2600" u="sng" dirty="0"/>
          </a:p>
          <a:p>
            <a:pPr lvl="2" indent="0">
              <a:buNone/>
            </a:pPr>
            <a:r>
              <a:rPr lang="en-US" sz="2200" dirty="0"/>
              <a:t>For the most accurate estimate, confirm all leave reports have been submitted.  </a:t>
            </a:r>
          </a:p>
          <a:p>
            <a:pPr lvl="2" indent="0">
              <a:buNone/>
            </a:pPr>
            <a:r>
              <a:rPr lang="en-US" sz="2200" dirty="0"/>
              <a:t>A final payout cannot be made if all leave reports are not completed and submitted.</a:t>
            </a:r>
          </a:p>
          <a:p>
            <a:pPr lvl="2">
              <a:buNone/>
            </a:pPr>
            <a:r>
              <a:rPr lang="en-US" sz="2200" dirty="0"/>
              <a:t>	Final accrual payout will be direct deposited to the accounts you have on file.</a:t>
            </a:r>
          </a:p>
          <a:p>
            <a:pPr lvl="2">
              <a:buNone/>
            </a:pPr>
            <a:endParaRPr lang="en-US" sz="2200" dirty="0"/>
          </a:p>
          <a:p>
            <a:pPr lvl="2">
              <a:buNone/>
            </a:pPr>
            <a:endParaRPr lang="en-US" sz="800" dirty="0"/>
          </a:p>
          <a:p>
            <a:pPr marL="393192" lvl="1" indent="0">
              <a:buNone/>
            </a:pPr>
            <a:r>
              <a:rPr lang="en-US" sz="2600" b="1" u="sng" dirty="0"/>
              <a:t>Determine the amount you want to tax shelter</a:t>
            </a:r>
          </a:p>
          <a:p>
            <a:pPr lvl="2" indent="0">
              <a:buNone/>
            </a:pPr>
            <a:r>
              <a:rPr lang="en-US" sz="2200" dirty="0"/>
              <a:t>There are five 403b Tax Shelter Annuity Plans in addition to the 457 New York State Deferred Compensation Plan.</a:t>
            </a:r>
          </a:p>
        </p:txBody>
      </p:sp>
    </p:spTree>
    <p:extLst>
      <p:ext uri="{BB962C8B-B14F-4D97-AF65-F5344CB8AC3E}">
        <p14:creationId xmlns:p14="http://schemas.microsoft.com/office/powerpoint/2010/main" val="1327624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Retirement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2600" b="1" u="sng" dirty="0"/>
              <a:t>Submit Your Retirement Application (TRS &amp; ERS only)</a:t>
            </a:r>
          </a:p>
          <a:p>
            <a:pPr marL="393192" lvl="1" indent="0">
              <a:buNone/>
            </a:pPr>
            <a:endParaRPr lang="en-US" sz="2600" b="1" u="sng" dirty="0"/>
          </a:p>
          <a:p>
            <a:pPr lvl="2" indent="0">
              <a:buNone/>
            </a:pPr>
            <a:r>
              <a:rPr lang="en-US" sz="2400" dirty="0"/>
              <a:t>Your application must be received no more than 3 months before and no less than 15 days before your date of retirement.</a:t>
            </a:r>
          </a:p>
          <a:p>
            <a:pPr lvl="2" indent="0">
              <a:buNone/>
            </a:pPr>
            <a:endParaRPr lang="en-US" sz="2400" dirty="0"/>
          </a:p>
          <a:p>
            <a:pPr lvl="2" indent="0">
              <a:buNone/>
            </a:pPr>
            <a:r>
              <a:rPr lang="en-US" sz="2400" dirty="0"/>
              <a:t>You can rescind your retirement up to the day before you retire.</a:t>
            </a:r>
          </a:p>
          <a:p>
            <a:pPr lvl="2" indent="0">
              <a:buNone/>
            </a:pPr>
            <a:endParaRPr lang="en-US" sz="2400" dirty="0"/>
          </a:p>
          <a:p>
            <a:pPr lvl="2" indent="0">
              <a:buNone/>
            </a:pPr>
            <a:endParaRPr lang="en-US" sz="4000" dirty="0"/>
          </a:p>
          <a:p>
            <a:pPr lvl="2" indent="0">
              <a:buNone/>
            </a:pPr>
            <a:endParaRPr lang="en-US" sz="4000" dirty="0"/>
          </a:p>
          <a:p>
            <a:pPr lvl="1"/>
            <a:endParaRPr lang="en-US" sz="4000" dirty="0"/>
          </a:p>
          <a:p>
            <a:pPr lvl="1"/>
            <a:endParaRPr lang="en-US" sz="4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078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969</TotalTime>
  <Words>676</Words>
  <Application>Microsoft Office PowerPoint</Application>
  <PresentationFormat>On-screen Show (4:3)</PresentationFormat>
  <Paragraphs>123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Wingdings 2</vt:lpstr>
      <vt:lpstr>Flow</vt:lpstr>
      <vt:lpstr>Countdown  to Retirement</vt:lpstr>
      <vt:lpstr>12-18 Months Before Retirement</vt:lpstr>
      <vt:lpstr>Request an Estimate</vt:lpstr>
      <vt:lpstr>Video Consultation</vt:lpstr>
      <vt:lpstr>3-12 Months Before You Retire</vt:lpstr>
      <vt:lpstr>PowerPoint Presentation</vt:lpstr>
      <vt:lpstr>1-3 Months Before You Retire</vt:lpstr>
      <vt:lpstr>Payout </vt:lpstr>
      <vt:lpstr>Retirement Application</vt:lpstr>
      <vt:lpstr>Final Checklist</vt:lpstr>
      <vt:lpstr>Final Checklist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ppFirst1</dc:title>
  <dc:creator>Microsoft Corporation</dc:creator>
  <cp:lastModifiedBy>Dante Morelli</cp:lastModifiedBy>
  <cp:revision>107</cp:revision>
  <cp:lastPrinted>2023-10-05T18:32:32Z</cp:lastPrinted>
  <dcterms:created xsi:type="dcterms:W3CDTF">2004-04-12T16:04:24Z</dcterms:created>
  <dcterms:modified xsi:type="dcterms:W3CDTF">2023-10-06T13:15:04Z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oHelpTopicID">
    <vt:lpwstr>RH011298831033</vt:lpwstr>
  </property>
</Properties>
</file>