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9" r:id="rId3"/>
    <p:sldId id="257" r:id="rId4"/>
    <p:sldId id="258" r:id="rId5"/>
    <p:sldId id="275" r:id="rId6"/>
    <p:sldId id="259" r:id="rId7"/>
    <p:sldId id="260" r:id="rId8"/>
    <p:sldId id="261" r:id="rId9"/>
    <p:sldId id="276" r:id="rId10"/>
    <p:sldId id="272" r:id="rId11"/>
    <p:sldId id="273" r:id="rId12"/>
    <p:sldId id="274" r:id="rId13"/>
    <p:sldId id="266" r:id="rId14"/>
    <p:sldId id="277" r:id="rId15"/>
    <p:sldId id="267" r:id="rId16"/>
    <p:sldId id="268" r:id="rId17"/>
    <p:sldId id="278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AB70"/>
    <a:srgbClr val="058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/>
    <p:restoredTop sz="96197"/>
  </p:normalViewPr>
  <p:slideViewPr>
    <p:cSldViewPr snapToGrid="0">
      <p:cViewPr varScale="1">
        <p:scale>
          <a:sx n="113" d="100"/>
          <a:sy n="113" d="100"/>
        </p:scale>
        <p:origin x="2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1F273-B3B7-AE0E-22AF-FD1B3163D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4E37D-1AF9-E948-BACD-685D2AA2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EECE5-10B5-F5DC-F743-B58D3D59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E857-1075-A048-A3BC-C25FDC11DBD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00B00-589C-AE07-5C43-B618BEDF6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53C85-8582-6FFF-3F51-C490874CD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B26F-0249-9A48-9402-9162B183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6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6E5D-8B3B-B0D4-C275-4C3280C28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6442F-0DD5-97A1-78DD-AB49F7227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59BA5-676A-EAB1-8723-4632C738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E857-1075-A048-A3BC-C25FDC11DBD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4A2F5-7405-88A9-6D0D-FF65C54B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1DCE0-34E1-C061-0E38-5AAE8139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B26F-0249-9A48-9402-9162B183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F81C72-3ED1-5DEB-D903-186383631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11DACD-2546-7EE0-98B7-2B4629D28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11119-C7BF-26E5-CD38-4A2BD7B5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E857-1075-A048-A3BC-C25FDC11DBD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C36EE-1CBA-65B5-2E79-84E4B6BC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693DE-9022-52E9-EAF1-7DB099947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B26F-0249-9A48-9402-9162B183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9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FF623-90DE-3A19-DB74-60F20F85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97297-9E5A-C41E-3D87-AA5F2C37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AB579-6E9B-C412-4940-85248A483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E857-1075-A048-A3BC-C25FDC11DBD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AF345-FB30-F465-54AF-F0DDB51A1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27257-15FD-1614-72A9-6939CF70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B26F-0249-9A48-9402-9162B183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9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05264-1EA3-259B-FDE1-677C37C9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B94E1-7434-98BB-BEAF-8AC0CB00E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F0FCC-EA5A-7A76-4AC9-124D82BA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E857-1075-A048-A3BC-C25FDC11DBD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22CFD-051E-9801-C3EB-53CC91FF2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9EB74-161A-D26D-3606-B5B47795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B26F-0249-9A48-9402-9162B183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4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43024-FDB7-4E58-EE67-6FB2CBE8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68A87-A204-192F-6C86-DE07BBB28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11F78-A110-5257-06C6-9F9D490E5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8740D-887C-A39B-C562-9950DC28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E857-1075-A048-A3BC-C25FDC11DBD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306BD-1AF4-909A-7263-271DAC74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061CD-5035-90E3-02A6-84F428F8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B26F-0249-9A48-9402-9162B183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15CA7-0FB3-651F-4FFB-FDB17520A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7DAF6-98BC-189F-203B-603A3E7C5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DEA51-B717-7BD7-2DAD-2F06213A0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E5465A-02C3-886E-5A49-C1373E709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74CBEC-46C5-3B38-F5D4-24889F4E3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922BC-B9C2-789D-B137-8CF768EB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E857-1075-A048-A3BC-C25FDC11DBD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589640-3B09-FFFA-77A8-CAFD2040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22777E-DF32-3AA9-1FE0-06D982DA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B26F-0249-9A48-9402-9162B183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7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98B20-A4B2-BB25-CFCE-A951A63AF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15A33E-B9D8-6AD0-F4A2-337B8B21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E857-1075-A048-A3BC-C25FDC11DBD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84F1B-5A97-ED3C-C9E2-69DC9C57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03B01-7FD6-C2C6-78F0-B34E52965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B26F-0249-9A48-9402-9162B183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6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E53688-1FB1-39FC-269B-22869F8E8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E857-1075-A048-A3BC-C25FDC11DBD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0D429-BE61-CC16-13D2-E99C7B7E1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07BD1-C26A-354A-4261-C1CFDC45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B26F-0249-9A48-9402-9162B183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9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0EE65-1D32-8160-9649-A3D296D35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C1E6E-3930-D80B-DCA5-B22EA11DC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59DCD-9192-7574-BB31-5A4B8096E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5E081-9AE9-5D60-282D-099CA5C3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E857-1075-A048-A3BC-C25FDC11DBD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FC3C7-CEF5-D848-273E-66261422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9CE8F-9D2D-515B-B9E1-6C6649F46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B26F-0249-9A48-9402-9162B183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8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B4D5E-C208-5C51-5BD1-168E89E06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74FBF2-4C08-71E8-9D16-1AB4E80BE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035CB-21F1-7959-CBCE-5A2E559CD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355C9-055E-0AA4-20E8-8E64A0CDF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E857-1075-A048-A3BC-C25FDC11DBD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8FA3C-DB5E-E587-5773-2232390B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54201-33EA-99FF-A8C0-0D5DDDC9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B26F-0249-9A48-9402-9162B183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4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6CBFA0-856C-35DE-DA13-7122520CD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F5DC9-949B-2F55-40D0-06A2085AC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BFE87-62E3-BC4C-396D-F5B2A6640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CE857-1075-A048-A3BC-C25FDC11DBD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CCB26-68FB-DD0D-D15D-5B93C9C7F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AAEC8-B063-A615-2B7A-7C1AD56FD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5B26F-0249-9A48-9402-9162B183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abs/10.1080/13562517.2020.1742680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abs/10.1080/01587919.2017.1369349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0639-022-11281-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ation.brightspace.com/EN/le/self_assessments/instructor/best_practices.htm?tocpath=Instructors%7CMeasure%20and%20guide%20performance%20and%20engagement%7CAllow%20learners%20to%20reflect%20on%20their%20learning%7C_____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unity.brightspace.com/s/article/Deciding-Between-Using-Quizzes-Surveys-or-Self-Assessment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fleducation.springeropen.com/articles/10.1186/s40862-022-00180-3#Sec1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cue.org/managing-your-online-presence/" TargetMode="External"/><Relationship Id="rId4" Type="http://schemas.openxmlformats.org/officeDocument/2006/relationships/hyperlink" Target="https://www.ncbi.nlm.nih.gov/pmc/articles/PMC9019503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and headphones on a table&#10;&#10;Description automatically generated with medium confidence">
            <a:extLst>
              <a:ext uri="{FF2B5EF4-FFF2-40B4-BE49-F238E27FC236}">
                <a16:creationId xmlns:a16="http://schemas.microsoft.com/office/drawing/2014/main" id="{920E424D-2798-7DCB-23E1-B0DB0A8BE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076"/>
            <a:ext cx="12538169" cy="69841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18C951-08E8-B83B-7CCB-2A4C40ABC85C}"/>
              </a:ext>
            </a:extLst>
          </p:cNvPr>
          <p:cNvSpPr txBox="1"/>
          <p:nvPr/>
        </p:nvSpPr>
        <p:spPr>
          <a:xfrm>
            <a:off x="637953" y="454123"/>
            <a:ext cx="11030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Next Demi Bold" panose="020B0503020202020204" pitchFamily="34" charset="0"/>
              </a:rPr>
              <a:t>Brightspace Benefits: Making the Most of Our LMS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0EE931-4B1B-1056-2AB7-627E61EDCD59}"/>
              </a:ext>
            </a:extLst>
          </p:cNvPr>
          <p:cNvSpPr txBox="1"/>
          <p:nvPr/>
        </p:nvSpPr>
        <p:spPr>
          <a:xfrm>
            <a:off x="5395333" y="777288"/>
            <a:ext cx="627320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dirty="0">
              <a:latin typeface="Avenir Next Demi Bold" panose="020B0503020202020204" pitchFamily="34" charset="0"/>
            </a:endParaRPr>
          </a:p>
          <a:p>
            <a:pPr algn="r">
              <a:spcAft>
                <a:spcPts val="1000"/>
              </a:spcAft>
            </a:pPr>
            <a:r>
              <a:rPr lang="en-US" sz="3600" b="1" dirty="0" err="1">
                <a:latin typeface="Avenir Next Demi Bold" panose="020B0503020202020204" pitchFamily="34" charset="0"/>
              </a:rPr>
              <a:t>fascc.org</a:t>
            </a:r>
            <a:r>
              <a:rPr lang="en-US" sz="3600" b="1" dirty="0">
                <a:latin typeface="Avenir Next Demi Bold" panose="020B0503020202020204" pitchFamily="34" charset="0"/>
              </a:rPr>
              <a:t>/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r>
              <a:rPr lang="en-US" sz="3600" b="1" dirty="0" err="1">
                <a:latin typeface="Avenir Next Demi Bold" panose="020B0503020202020204" pitchFamily="34" charset="0"/>
              </a:rPr>
              <a:t>professionalmatters</a:t>
            </a:r>
            <a:r>
              <a:rPr lang="en-US" sz="3600" b="1" dirty="0">
                <a:latin typeface="Avenir Next Demi Bold" panose="020B0503020202020204" pitchFamily="34" charset="0"/>
              </a:rPr>
              <a:t>/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r>
              <a:rPr lang="en-US" sz="3600" b="1" dirty="0" err="1">
                <a:latin typeface="Avenir Next Demi Bold" panose="020B0503020202020204" pitchFamily="34" charset="0"/>
              </a:rPr>
              <a:t>brightspace</a:t>
            </a:r>
            <a:r>
              <a:rPr lang="en-US" sz="3600" b="1" dirty="0">
                <a:latin typeface="Avenir Next Demi Bold" panose="020B0503020202020204" pitchFamily="34" charset="0"/>
              </a:rPr>
              <a:t>-basics</a:t>
            </a:r>
          </a:p>
        </p:txBody>
      </p:sp>
    </p:spTree>
    <p:extLst>
      <p:ext uri="{BB962C8B-B14F-4D97-AF65-F5344CB8AC3E}">
        <p14:creationId xmlns:p14="http://schemas.microsoft.com/office/powerpoint/2010/main" val="4122073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bowl of fruit&#10;&#10;Description automatically generated with medium confidence">
            <a:extLst>
              <a:ext uri="{FF2B5EF4-FFF2-40B4-BE49-F238E27FC236}">
                <a16:creationId xmlns:a16="http://schemas.microsoft.com/office/drawing/2014/main" id="{DA5C70F9-10D7-F442-CA5D-3A269701D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182" y="0"/>
            <a:ext cx="13080396" cy="71984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3FE1E8-F653-CCB5-5F87-071D47F7E776}"/>
              </a:ext>
            </a:extLst>
          </p:cNvPr>
          <p:cNvSpPr txBox="1"/>
          <p:nvPr/>
        </p:nvSpPr>
        <p:spPr>
          <a:xfrm>
            <a:off x="5148468" y="259464"/>
            <a:ext cx="646043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venir Next Demi Bold" panose="020B0503020202020204" pitchFamily="34" charset="0"/>
              </a:rPr>
              <a:t>“Central to this shift [of ‘locus of control’ from teacher to student] is the belief that a flexible assessment approach will promote self-regulation in learners, increased self-efficacy and, subsequently academic engagement and performance”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8EE50-1FD5-3171-ABCC-9417F3405836}"/>
              </a:ext>
            </a:extLst>
          </p:cNvPr>
          <p:cNvSpPr txBox="1"/>
          <p:nvPr/>
        </p:nvSpPr>
        <p:spPr>
          <a:xfrm>
            <a:off x="5148468" y="6523102"/>
            <a:ext cx="6759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venir Next Demi Bold" panose="020B0503020202020204" pitchFamily="34" charset="0"/>
              </a:rPr>
              <a:t>(</a:t>
            </a:r>
            <a:r>
              <a:rPr lang="en-US" sz="1800" b="1" dirty="0">
                <a:latin typeface="Avenir Next Demi Bold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Jopp &amp; Cohen, </a:t>
            </a:r>
            <a:r>
              <a:rPr lang="en-US" sz="1800" b="1" i="1" dirty="0">
                <a:latin typeface="Avenir Next Demi Bold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Teaching in Higher Education</a:t>
            </a:r>
            <a:r>
              <a:rPr lang="en-US" sz="1800" b="1" dirty="0">
                <a:latin typeface="Avenir Next Demi Bold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March 2020</a:t>
            </a:r>
            <a:r>
              <a:rPr lang="en-US" sz="1800" b="1" dirty="0">
                <a:latin typeface="Avenir Next Demi Bold" panose="020B0503020202020204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061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bowl of fruit&#10;&#10;Description automatically generated with medium confidence">
            <a:extLst>
              <a:ext uri="{FF2B5EF4-FFF2-40B4-BE49-F238E27FC236}">
                <a16:creationId xmlns:a16="http://schemas.microsoft.com/office/drawing/2014/main" id="{DA5C70F9-10D7-F442-CA5D-3A269701D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182" y="0"/>
            <a:ext cx="13080396" cy="71984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78C2E9-6C8C-9832-78DA-A74E2881C6F9}"/>
              </a:ext>
            </a:extLst>
          </p:cNvPr>
          <p:cNvSpPr txBox="1"/>
          <p:nvPr/>
        </p:nvSpPr>
        <p:spPr>
          <a:xfrm>
            <a:off x="4763386" y="387054"/>
            <a:ext cx="7088896" cy="5993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50" b="1" dirty="0">
                <a:latin typeface="Avenir Next Demi Bold" panose="020B0503020202020204" pitchFamily="34" charset="0"/>
              </a:rPr>
              <a:t>Learner-center teaching study “allowed students to select assignments [that] included …research papers as well as more engaged activities such as demonstrating or mastering skills. …Students completed a range of assignments, showed mastery on a number of skills, and were overwhelmingly positive about having flexible options. Tellingly, 36% of students completed </a:t>
            </a:r>
            <a:r>
              <a:rPr lang="en-US" sz="2950" b="1" i="1" dirty="0">
                <a:latin typeface="Avenir Next Demi Bold" panose="020B0503020202020204" pitchFamily="34" charset="0"/>
              </a:rPr>
              <a:t>more</a:t>
            </a:r>
            <a:r>
              <a:rPr lang="en-US" sz="2950" b="1" dirty="0">
                <a:latin typeface="Avenir Next Demi Bold" panose="020B0503020202020204" pitchFamily="34" charset="0"/>
              </a:rPr>
              <a:t> assignments than were needed to earn the top grade.”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1EA18-5A9D-3CE6-DF82-55A6C7BBC587}"/>
              </a:ext>
            </a:extLst>
          </p:cNvPr>
          <p:cNvSpPr txBox="1"/>
          <p:nvPr/>
        </p:nvSpPr>
        <p:spPr>
          <a:xfrm>
            <a:off x="4763385" y="6381887"/>
            <a:ext cx="7088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venir Next Demi Bold" panose="020B0503020202020204" pitchFamily="34" charset="0"/>
              </a:rPr>
              <a:t>(</a:t>
            </a:r>
            <a:r>
              <a:rPr lang="en-US" sz="1800" b="1" dirty="0">
                <a:latin typeface="Avenir Next Demi Bold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Hanewicz, Platt, Arendt, </a:t>
            </a:r>
            <a:r>
              <a:rPr lang="en-US" sz="1800" b="1" i="1" dirty="0">
                <a:latin typeface="Avenir Next Demi Bold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Distance Education</a:t>
            </a:r>
            <a:r>
              <a:rPr lang="en-US" sz="1800" b="1" dirty="0">
                <a:latin typeface="Avenir Next Demi Bold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2017</a:t>
            </a:r>
            <a:r>
              <a:rPr lang="en-US" sz="1800" b="1" dirty="0">
                <a:latin typeface="Avenir Next Demi Bold" panose="020B0503020202020204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18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bowl of fruit&#10;&#10;Description automatically generated with medium confidence">
            <a:extLst>
              <a:ext uri="{FF2B5EF4-FFF2-40B4-BE49-F238E27FC236}">
                <a16:creationId xmlns:a16="http://schemas.microsoft.com/office/drawing/2014/main" id="{DA5C70F9-10D7-F442-CA5D-3A269701D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182" y="0"/>
            <a:ext cx="13080396" cy="71984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A0258-F9F4-FD4C-3717-94F7B0766465}"/>
              </a:ext>
            </a:extLst>
          </p:cNvPr>
          <p:cNvSpPr txBox="1"/>
          <p:nvPr/>
        </p:nvSpPr>
        <p:spPr>
          <a:xfrm>
            <a:off x="5148468" y="387054"/>
            <a:ext cx="682379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>
                <a:latin typeface="Avenir Next Demi Bold" panose="020B0503020202020204" pitchFamily="34" charset="0"/>
              </a:rPr>
              <a:t>Students use Insert Stuff to upload own video or audio</a:t>
            </a:r>
            <a:br>
              <a:rPr lang="en-US" sz="2800" b="1" dirty="0">
                <a:latin typeface="Avenir Next Demi Bold" panose="020B0503020202020204" pitchFamily="34" charset="0"/>
              </a:rPr>
            </a:br>
            <a:endParaRPr lang="en-US" sz="2800" b="1" dirty="0">
              <a:latin typeface="Avenir Next Demi Bold" panose="020B05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venir Next Demi Bold" panose="020B0503020202020204" pitchFamily="34" charset="0"/>
              </a:rPr>
              <a:t>30 min. limit, view on desktop or laptop not mobile, view in Brightspace 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r>
              <a:rPr lang="en-US" sz="3600" b="1" dirty="0">
                <a:latin typeface="Avenir Next Demi Bold" panose="020B0503020202020204" pitchFamily="34" charset="0"/>
              </a:rPr>
              <a:t>(archived with course)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endParaRPr lang="en-US" sz="3600" b="1" dirty="0">
              <a:latin typeface="Avenir Next Demi Bold" panose="020B05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venir Next Demi Bold" panose="020B0503020202020204" pitchFamily="34" charset="0"/>
              </a:rPr>
              <a:t>YouTube link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venir Next Demi Bold" panose="020B0503020202020204" pitchFamily="34" charset="0"/>
              </a:rPr>
              <a:t>Flickr link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venir Next Demi Bold" panose="020B0503020202020204" pitchFamily="34" charset="0"/>
              </a:rPr>
              <a:t>File from My Computer</a:t>
            </a:r>
          </a:p>
        </p:txBody>
      </p:sp>
    </p:spTree>
    <p:extLst>
      <p:ext uri="{BB962C8B-B14F-4D97-AF65-F5344CB8AC3E}">
        <p14:creationId xmlns:p14="http://schemas.microsoft.com/office/powerpoint/2010/main" val="3047235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5DA6F2-73A8-9493-8D96-88AA7F53E301}"/>
              </a:ext>
            </a:extLst>
          </p:cNvPr>
          <p:cNvSpPr txBox="1"/>
          <p:nvPr/>
        </p:nvSpPr>
        <p:spPr>
          <a:xfrm>
            <a:off x="0" y="437322"/>
            <a:ext cx="11787809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Managing workload</a:t>
            </a:r>
          </a:p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Offering variety</a:t>
            </a:r>
            <a:b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</a:b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ways to provide</a:t>
            </a:r>
            <a:b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</a:b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content and assess </a:t>
            </a:r>
            <a:b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</a:b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student </a:t>
            </a:r>
            <a:b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</a:b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comprehension</a:t>
            </a:r>
          </a:p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Ensuring fairness, </a:t>
            </a:r>
            <a:b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</a:b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demonstrating objectivity</a:t>
            </a:r>
          </a:p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Helping students develop self-regulation </a:t>
            </a:r>
            <a:b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</a:b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skills asynchronously</a:t>
            </a:r>
          </a:p>
        </p:txBody>
      </p:sp>
      <p:pic>
        <p:nvPicPr>
          <p:cNvPr id="7" name="Content Placeholder 6" descr="A picture containing wall, indoor, device&#10;&#10;Description automatically generated">
            <a:extLst>
              <a:ext uri="{FF2B5EF4-FFF2-40B4-BE49-F238E27FC236}">
                <a16:creationId xmlns:a16="http://schemas.microsoft.com/office/drawing/2014/main" id="{4D11E752-EF52-7AE2-492D-97C95101C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8904" y="0"/>
            <a:ext cx="12369380" cy="710094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F31E15-7D4A-1BF1-4A3E-1D89967BBE52}"/>
              </a:ext>
            </a:extLst>
          </p:cNvPr>
          <p:cNvSpPr txBox="1"/>
          <p:nvPr/>
        </p:nvSpPr>
        <p:spPr>
          <a:xfrm>
            <a:off x="417282" y="526531"/>
            <a:ext cx="571588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>
                <a:latin typeface="Avenir Next Demi Bold" panose="020B0503020202020204" pitchFamily="34" charset="0"/>
              </a:rPr>
              <a:t>Faculty concern regarding demonstrating commitment to fairness, objectivity, integrity</a:t>
            </a:r>
          </a:p>
          <a:p>
            <a:pPr algn="ctr"/>
            <a:endParaRPr lang="en-US" sz="3600" b="1" cap="all" dirty="0">
              <a:latin typeface="Avenir Next Demi Bold" panose="020B0503020202020204" pitchFamily="34" charset="0"/>
            </a:endParaRPr>
          </a:p>
          <a:p>
            <a:pPr algn="ctr"/>
            <a:r>
              <a:rPr lang="en-US" sz="3600" b="1" cap="all" dirty="0">
                <a:latin typeface="Avenir Next Demi Bold" panose="020B0503020202020204" pitchFamily="34" charset="0"/>
              </a:rPr>
              <a:t>Anonymous</a:t>
            </a:r>
          </a:p>
          <a:p>
            <a:pPr algn="ctr"/>
            <a:r>
              <a:rPr lang="en-US" sz="3600" b="1" cap="all" dirty="0">
                <a:latin typeface="Avenir Next Demi Bold" panose="020B0503020202020204" pitchFamily="34" charset="0"/>
              </a:rPr>
              <a:t>Marking /</a:t>
            </a:r>
          </a:p>
          <a:p>
            <a:pPr algn="ctr"/>
            <a:r>
              <a:rPr lang="en-US" sz="3600" b="1" cap="all" dirty="0">
                <a:latin typeface="Avenir Next Demi Bold" panose="020B0503020202020204" pitchFamily="34" charset="0"/>
              </a:rPr>
              <a:t>surveys</a:t>
            </a:r>
          </a:p>
        </p:txBody>
      </p:sp>
    </p:spTree>
    <p:extLst>
      <p:ext uri="{BB962C8B-B14F-4D97-AF65-F5344CB8AC3E}">
        <p14:creationId xmlns:p14="http://schemas.microsoft.com/office/powerpoint/2010/main" val="2342923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5DA6F2-73A8-9493-8D96-88AA7F53E301}"/>
              </a:ext>
            </a:extLst>
          </p:cNvPr>
          <p:cNvSpPr txBox="1"/>
          <p:nvPr/>
        </p:nvSpPr>
        <p:spPr>
          <a:xfrm>
            <a:off x="0" y="437322"/>
            <a:ext cx="11787809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Managing workload</a:t>
            </a:r>
          </a:p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Offering variety</a:t>
            </a:r>
            <a:b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</a:b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ways to provide</a:t>
            </a:r>
            <a:b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</a:b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content and assess </a:t>
            </a:r>
            <a:b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</a:b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student </a:t>
            </a:r>
            <a:b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</a:b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comprehension</a:t>
            </a:r>
          </a:p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Ensuring fairness, </a:t>
            </a:r>
            <a:b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</a:b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demonstrating objectivity</a:t>
            </a:r>
          </a:p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Helping students develop self-regulation </a:t>
            </a:r>
            <a:b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</a:b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skills asynchronously</a:t>
            </a:r>
          </a:p>
        </p:txBody>
      </p:sp>
      <p:pic>
        <p:nvPicPr>
          <p:cNvPr id="7" name="Content Placeholder 6" descr="A picture containing wall, indoor, device&#10;&#10;Description automatically generated">
            <a:extLst>
              <a:ext uri="{FF2B5EF4-FFF2-40B4-BE49-F238E27FC236}">
                <a16:creationId xmlns:a16="http://schemas.microsoft.com/office/drawing/2014/main" id="{4D11E752-EF52-7AE2-492D-97C95101C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8904" y="0"/>
            <a:ext cx="12369380" cy="710094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F31E15-7D4A-1BF1-4A3E-1D89967BBE52}"/>
              </a:ext>
            </a:extLst>
          </p:cNvPr>
          <p:cNvSpPr txBox="1"/>
          <p:nvPr/>
        </p:nvSpPr>
        <p:spPr>
          <a:xfrm>
            <a:off x="205410" y="437323"/>
            <a:ext cx="616888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b="1" dirty="0">
              <a:latin typeface="Avenir Next Demi Bold" panose="020B05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venir Next Demi Bold" panose="020B0503020202020204" pitchFamily="34" charset="0"/>
              </a:rPr>
              <a:t>Anonymous marking in Assignments (individual) so do </a:t>
            </a:r>
            <a:r>
              <a:rPr lang="en-US" sz="3200" b="1" u="sng" dirty="0">
                <a:latin typeface="Avenir Next Demi Bold" panose="020B0503020202020204" pitchFamily="34" charset="0"/>
              </a:rPr>
              <a:t>not</a:t>
            </a:r>
            <a:r>
              <a:rPr lang="en-US" sz="3200" b="1" dirty="0">
                <a:latin typeface="Avenir Next Demi Bold" panose="020B0503020202020204" pitchFamily="34" charset="0"/>
              </a:rPr>
              <a:t> see student identity while responding to submitted work</a:t>
            </a:r>
            <a:br>
              <a:rPr lang="en-US" sz="3200" b="1" dirty="0">
                <a:latin typeface="Avenir Next Demi Bold" panose="020B0503020202020204" pitchFamily="34" charset="0"/>
              </a:rPr>
            </a:br>
            <a:endParaRPr lang="en-US" sz="3200" b="1" dirty="0">
              <a:latin typeface="Avenir Next Demi Bold" panose="020B05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venir Next Demi Bold" panose="020B0503020202020204" pitchFamily="34" charset="0"/>
              </a:rPr>
              <a:t>Set up beforehand, cannot change setting after submissions, must use Publish All</a:t>
            </a:r>
          </a:p>
        </p:txBody>
      </p:sp>
    </p:spTree>
    <p:extLst>
      <p:ext uri="{BB962C8B-B14F-4D97-AF65-F5344CB8AC3E}">
        <p14:creationId xmlns:p14="http://schemas.microsoft.com/office/powerpoint/2010/main" val="3641047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5DA6F2-73A8-9493-8D96-88AA7F53E301}"/>
              </a:ext>
            </a:extLst>
          </p:cNvPr>
          <p:cNvSpPr txBox="1"/>
          <p:nvPr/>
        </p:nvSpPr>
        <p:spPr>
          <a:xfrm>
            <a:off x="0" y="437322"/>
            <a:ext cx="11787809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Managing workload</a:t>
            </a:r>
          </a:p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Offering variety</a:t>
            </a:r>
            <a:b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</a:b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ways to provide</a:t>
            </a:r>
            <a:b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</a:b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content and assess </a:t>
            </a:r>
            <a:b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</a:b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student </a:t>
            </a:r>
            <a:b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</a:b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comprehension</a:t>
            </a:r>
          </a:p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Ensuring fairness, </a:t>
            </a:r>
            <a:b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</a:b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demonstrating objectivity</a:t>
            </a:r>
          </a:p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Helping students develop self-regulation </a:t>
            </a:r>
            <a:b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</a:b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skills asynchronously</a:t>
            </a:r>
          </a:p>
        </p:txBody>
      </p:sp>
      <p:pic>
        <p:nvPicPr>
          <p:cNvPr id="7" name="Content Placeholder 6" descr="A picture containing wall, indoor, device&#10;&#10;Description automatically generated">
            <a:extLst>
              <a:ext uri="{FF2B5EF4-FFF2-40B4-BE49-F238E27FC236}">
                <a16:creationId xmlns:a16="http://schemas.microsoft.com/office/drawing/2014/main" id="{4D11E752-EF52-7AE2-492D-97C95101C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8904" y="0"/>
            <a:ext cx="12369380" cy="710094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F31E15-7D4A-1BF1-4A3E-1D89967BBE52}"/>
              </a:ext>
            </a:extLst>
          </p:cNvPr>
          <p:cNvSpPr txBox="1"/>
          <p:nvPr/>
        </p:nvSpPr>
        <p:spPr>
          <a:xfrm>
            <a:off x="205410" y="437323"/>
            <a:ext cx="616888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b="1" dirty="0">
              <a:latin typeface="Avenir Next Demi Bold" panose="020B05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venir Next Demi Bold" panose="020B0503020202020204" pitchFamily="34" charset="0"/>
              </a:rPr>
              <a:t>Anonymous surveys (whole class) for overall snapshot of comprehension or performance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latin typeface="Avenir Next Demi Bold" panose="020B05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Avenir Next Demi Bold" panose="020B0503020202020204" pitchFamily="34" charset="0"/>
              </a:rPr>
              <a:t>Set up and cannot change after submission, Brightspace cannot track who has completed, cannot use release conditions</a:t>
            </a:r>
          </a:p>
        </p:txBody>
      </p:sp>
    </p:spTree>
    <p:extLst>
      <p:ext uri="{BB962C8B-B14F-4D97-AF65-F5344CB8AC3E}">
        <p14:creationId xmlns:p14="http://schemas.microsoft.com/office/powerpoint/2010/main" val="2218626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sunset&#10;&#10;Description automatically generated">
            <a:extLst>
              <a:ext uri="{FF2B5EF4-FFF2-40B4-BE49-F238E27FC236}">
                <a16:creationId xmlns:a16="http://schemas.microsoft.com/office/drawing/2014/main" id="{90C77290-6593-4E96-DD33-79B0D99EB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29" b="10180"/>
          <a:stretch/>
        </p:blipFill>
        <p:spPr>
          <a:xfrm>
            <a:off x="-227157" y="-1"/>
            <a:ext cx="13862948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79707C-1811-B9F3-1EC2-E5FD9BB2E03F}"/>
              </a:ext>
            </a:extLst>
          </p:cNvPr>
          <p:cNvSpPr txBox="1"/>
          <p:nvPr/>
        </p:nvSpPr>
        <p:spPr>
          <a:xfrm>
            <a:off x="255788" y="381468"/>
            <a:ext cx="536442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>
                <a:latin typeface="Avenir Next Demi Bold" panose="020B0503020202020204" pitchFamily="34" charset="0"/>
              </a:rPr>
              <a:t>Helping students</a:t>
            </a:r>
          </a:p>
          <a:p>
            <a:pPr algn="ctr"/>
            <a:r>
              <a:rPr lang="en-US" sz="3600" b="1" cap="all" dirty="0">
                <a:latin typeface="Avenir Next Demi Bold" panose="020B0503020202020204" pitchFamily="34" charset="0"/>
              </a:rPr>
              <a:t>Develop stronger</a:t>
            </a:r>
          </a:p>
          <a:p>
            <a:pPr algn="ctr"/>
            <a:r>
              <a:rPr lang="en-US" sz="3600" b="1" cap="all" dirty="0">
                <a:latin typeface="Avenir Next Demi Bold" panose="020B0503020202020204" pitchFamily="34" charset="0"/>
              </a:rPr>
              <a:t>Self-regulation</a:t>
            </a:r>
          </a:p>
          <a:p>
            <a:pPr algn="ctr"/>
            <a:r>
              <a:rPr lang="en-US" sz="3600" b="1" cap="all" dirty="0">
                <a:latin typeface="Avenir Next Demi Bold" panose="020B0503020202020204" pitchFamily="34" charset="0"/>
              </a:rPr>
              <a:t>Skills as well as</a:t>
            </a:r>
          </a:p>
          <a:p>
            <a:pPr algn="ctr"/>
            <a:r>
              <a:rPr lang="en-US" sz="3600" b="1" cap="all" dirty="0">
                <a:latin typeface="Avenir Next Demi Bold" panose="020B0503020202020204" pitchFamily="34" charset="0"/>
              </a:rPr>
              <a:t>Perseverance</a:t>
            </a:r>
          </a:p>
          <a:p>
            <a:pPr algn="ctr"/>
            <a:endParaRPr lang="en-US" sz="3600" b="1" cap="all" dirty="0">
              <a:latin typeface="Avenir Next Demi Bold" panose="020B0503020202020204" pitchFamily="34" charset="0"/>
            </a:endParaRPr>
          </a:p>
          <a:p>
            <a:pPr algn="ctr"/>
            <a:r>
              <a:rPr lang="en-US" sz="3200" b="1" cap="all" dirty="0">
                <a:latin typeface="Avenir Next Demi Bold" panose="020B0503020202020204" pitchFamily="34" charset="0"/>
              </a:rPr>
              <a:t>Self-assessments</a:t>
            </a:r>
          </a:p>
          <a:p>
            <a:pPr algn="ctr"/>
            <a:endParaRPr lang="en-US" sz="3200" b="1" cap="all" dirty="0">
              <a:latin typeface="Avenir Next Demi Bold" panose="020B0503020202020204" pitchFamily="34" charset="0"/>
            </a:endParaRPr>
          </a:p>
          <a:p>
            <a:pPr algn="ctr"/>
            <a:r>
              <a:rPr lang="en-US" sz="3200" b="1" cap="all" dirty="0">
                <a:latin typeface="Avenir Next Demi Bold" panose="020B0503020202020204" pitchFamily="34" charset="0"/>
              </a:rPr>
              <a:t>Quizzes</a:t>
            </a:r>
          </a:p>
          <a:p>
            <a:pPr algn="ctr"/>
            <a:r>
              <a:rPr lang="en-US" sz="3200" b="1" cap="all" dirty="0">
                <a:latin typeface="Avenir Next Demi Bold" panose="020B0503020202020204" pitchFamily="34" charset="0"/>
              </a:rPr>
              <a:t>surveys</a:t>
            </a:r>
            <a:endParaRPr lang="en-US" sz="3600" b="1" cap="all" dirty="0">
              <a:latin typeface="Avenir Next Demi Bold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11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sunset&#10;&#10;Description automatically generated">
            <a:extLst>
              <a:ext uri="{FF2B5EF4-FFF2-40B4-BE49-F238E27FC236}">
                <a16:creationId xmlns:a16="http://schemas.microsoft.com/office/drawing/2014/main" id="{90C77290-6593-4E96-DD33-79B0D99EB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29" b="10180"/>
          <a:stretch/>
        </p:blipFill>
        <p:spPr>
          <a:xfrm>
            <a:off x="-227157" y="-1"/>
            <a:ext cx="13862948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79707C-1811-B9F3-1EC2-E5FD9BB2E03F}"/>
              </a:ext>
            </a:extLst>
          </p:cNvPr>
          <p:cNvSpPr txBox="1"/>
          <p:nvPr/>
        </p:nvSpPr>
        <p:spPr>
          <a:xfrm>
            <a:off x="255788" y="381468"/>
            <a:ext cx="1087337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Avenir Next Demi Bold" panose="020B05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venir Next Demi Bold" panose="020B0503020202020204" pitchFamily="34" charset="0"/>
              </a:rPr>
              <a:t>Self-regulation: planning, 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r>
              <a:rPr lang="en-US" sz="3600" b="1" dirty="0">
                <a:latin typeface="Avenir Next Demi Bold" panose="020B0503020202020204" pitchFamily="34" charset="0"/>
              </a:rPr>
              <a:t>performance, self-reflection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endParaRPr lang="en-US" b="1" dirty="0">
              <a:latin typeface="Avenir Next Demi Bold" panose="020B05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venir Next Demi Bold" panose="020B0503020202020204" pitchFamily="34" charset="0"/>
              </a:rPr>
              <a:t>“Empirical studies have 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r>
              <a:rPr lang="en-US" sz="3600" b="1" dirty="0">
                <a:latin typeface="Avenir Next Demi Bold" panose="020B0503020202020204" pitchFamily="34" charset="0"/>
              </a:rPr>
              <a:t>continuously demonstrated 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r>
              <a:rPr lang="en-US" sz="3600" b="1" dirty="0">
                <a:latin typeface="Avenir Next Demi Bold" panose="020B0503020202020204" pitchFamily="34" charset="0"/>
              </a:rPr>
              <a:t>that students do not use 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r>
              <a:rPr lang="en-US" sz="3600" b="1" dirty="0">
                <a:latin typeface="Avenir Next Demi Bold" panose="020B0503020202020204" pitchFamily="34" charset="0"/>
              </a:rPr>
              <a:t>efficient self-regulating 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r>
              <a:rPr lang="en-US" sz="3600" b="1" dirty="0">
                <a:latin typeface="Avenir Next Demi Bold" panose="020B0503020202020204" pitchFamily="34" charset="0"/>
              </a:rPr>
              <a:t>strategies when learning in 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r>
              <a:rPr lang="en-US" sz="3600" b="1" dirty="0">
                <a:latin typeface="Avenir Next Demi Bold" panose="020B0503020202020204" pitchFamily="34" charset="0"/>
              </a:rPr>
              <a:t>virtual environments.” </a:t>
            </a:r>
            <a:endParaRPr lang="en-US" sz="1600" b="1" dirty="0">
              <a:latin typeface="Avenir Next Demi Bold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220D70-BCB3-F17F-C0F6-440444E659D9}"/>
              </a:ext>
            </a:extLst>
          </p:cNvPr>
          <p:cNvSpPr txBox="1"/>
          <p:nvPr/>
        </p:nvSpPr>
        <p:spPr>
          <a:xfrm>
            <a:off x="8641144" y="5942236"/>
            <a:ext cx="3478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venir Next Demi Bold" panose="020B0503020202020204" pitchFamily="34" charset="0"/>
              </a:rPr>
              <a:t>(</a:t>
            </a:r>
            <a:r>
              <a:rPr lang="en-US" sz="1800" b="1" dirty="0">
                <a:latin typeface="Avenir Next Demi Bold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Heikkinen et al., </a:t>
            </a:r>
            <a:r>
              <a:rPr lang="en-US" sz="1800" b="1" i="1" dirty="0">
                <a:latin typeface="Avenir Next Demi Bold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 &amp; Information Technologies</a:t>
            </a:r>
            <a:r>
              <a:rPr lang="en-US" sz="1800" b="1" dirty="0">
                <a:latin typeface="Avenir Next Demi Bold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September 2022</a:t>
            </a:r>
            <a:r>
              <a:rPr lang="en-US" sz="1800" b="1" dirty="0">
                <a:latin typeface="Avenir Next Demi Bold" panose="020B0503020202020204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49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sunset&#10;&#10;Description automatically generated">
            <a:extLst>
              <a:ext uri="{FF2B5EF4-FFF2-40B4-BE49-F238E27FC236}">
                <a16:creationId xmlns:a16="http://schemas.microsoft.com/office/drawing/2014/main" id="{90C77290-6593-4E96-DD33-79B0D99EB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29" b="10180"/>
          <a:stretch/>
        </p:blipFill>
        <p:spPr>
          <a:xfrm>
            <a:off x="-227157" y="-1"/>
            <a:ext cx="13862948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79707C-1811-B9F3-1EC2-E5FD9BB2E03F}"/>
              </a:ext>
            </a:extLst>
          </p:cNvPr>
          <p:cNvSpPr txBox="1"/>
          <p:nvPr/>
        </p:nvSpPr>
        <p:spPr>
          <a:xfrm>
            <a:off x="255788" y="381468"/>
            <a:ext cx="1087337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Next Demi Bold" panose="020B0503020202020204" pitchFamily="34" charset="0"/>
              </a:rPr>
              <a:t>Self-assessments</a:t>
            </a:r>
          </a:p>
          <a:p>
            <a:endParaRPr lang="en-US" sz="3600" b="1" dirty="0">
              <a:latin typeface="Avenir Next Demi Bold" panose="020B05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venir Next Demi Bold" panose="020B0503020202020204" pitchFamily="34" charset="0"/>
              </a:rPr>
              <a:t>Formative assessment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venir Next Demi Bold" panose="020B0503020202020204" pitchFamily="34" charset="0"/>
              </a:rPr>
              <a:t>Students test selves, get instant feedback 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r>
              <a:rPr lang="en-US" sz="3600" b="1" dirty="0">
                <a:latin typeface="Avenir Next Demi Bold" panose="020B0503020202020204" pitchFamily="34" charset="0"/>
              </a:rPr>
              <a:t>after answering question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venir Next Demi Bold" panose="020B0503020202020204" pitchFamily="34" charset="0"/>
              </a:rPr>
              <a:t>Low stakes (ungraded) 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r>
              <a:rPr lang="en-US" sz="3600" b="1" dirty="0">
                <a:latin typeface="Avenir Next Demi Bold" panose="020B0503020202020204" pitchFamily="34" charset="0"/>
              </a:rPr>
              <a:t>prioritizes comprehension 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r>
              <a:rPr lang="en-US" sz="3600" b="1" dirty="0">
                <a:latin typeface="Avenir Next Demi Bold" panose="020B0503020202020204" pitchFamily="34" charset="0"/>
              </a:rPr>
              <a:t>of course material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venir Next Demi Bold" panose="020B0503020202020204" pitchFamily="34" charset="0"/>
              </a:rPr>
              <a:t>Increases student self-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r>
              <a:rPr lang="en-US" sz="3600" b="1" dirty="0">
                <a:latin typeface="Avenir Next Demi Bold" panose="020B0503020202020204" pitchFamily="34" charset="0"/>
              </a:rPr>
              <a:t>awareness regarding own 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r>
              <a:rPr lang="en-US" sz="3600" b="1" dirty="0">
                <a:latin typeface="Avenir Next Demi Bold" panose="020B0503020202020204" pitchFamily="34" charset="0"/>
              </a:rPr>
              <a:t>skills and progress</a:t>
            </a:r>
          </a:p>
        </p:txBody>
      </p:sp>
    </p:spTree>
    <p:extLst>
      <p:ext uri="{BB962C8B-B14F-4D97-AF65-F5344CB8AC3E}">
        <p14:creationId xmlns:p14="http://schemas.microsoft.com/office/powerpoint/2010/main" val="2147925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sunset&#10;&#10;Description automatically generated">
            <a:extLst>
              <a:ext uri="{FF2B5EF4-FFF2-40B4-BE49-F238E27FC236}">
                <a16:creationId xmlns:a16="http://schemas.microsoft.com/office/drawing/2014/main" id="{90C77290-6593-4E96-DD33-79B0D99EB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29" b="10180"/>
          <a:stretch/>
        </p:blipFill>
        <p:spPr>
          <a:xfrm>
            <a:off x="-227157" y="-1"/>
            <a:ext cx="13862948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79707C-1811-B9F3-1EC2-E5FD9BB2E03F}"/>
              </a:ext>
            </a:extLst>
          </p:cNvPr>
          <p:cNvSpPr txBox="1"/>
          <p:nvPr/>
        </p:nvSpPr>
        <p:spPr>
          <a:xfrm>
            <a:off x="255788" y="381468"/>
            <a:ext cx="10873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Next Demi Bold" panose="020B0503020202020204" pitchFamily="34" charset="0"/>
              </a:rPr>
              <a:t>Self-assessments</a:t>
            </a:r>
          </a:p>
          <a:p>
            <a:endParaRPr lang="en-US" sz="3600" b="1" dirty="0">
              <a:latin typeface="Avenir Next Demi Bold" panose="020B05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venir Next Demi Bold" panose="020B0503020202020204" pitchFamily="34" charset="0"/>
              </a:rPr>
              <a:t>PLANNING: Can do pre-assessment (what 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r>
              <a:rPr lang="en-US" sz="3600" b="1" dirty="0">
                <a:latin typeface="Avenir Next Demi Bold" panose="020B0503020202020204" pitchFamily="34" charset="0"/>
              </a:rPr>
              <a:t>do you already know? what do you recall 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r>
              <a:rPr lang="en-US" sz="3600" b="1" dirty="0">
                <a:latin typeface="Avenir Next Demi Bold" panose="020B0503020202020204" pitchFamily="34" charset="0"/>
              </a:rPr>
              <a:t>from HS or previous course 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r>
              <a:rPr lang="en-US" sz="3600" b="1" dirty="0">
                <a:latin typeface="Avenir Next Demi Bold" panose="020B0503020202020204" pitchFamily="34" charset="0"/>
              </a:rPr>
              <a:t>in sequence?)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endParaRPr lang="en-US" sz="3600" b="1" dirty="0">
              <a:latin typeface="Avenir Next Demi Bold" panose="020B05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venir Next Demi Bold" panose="020B0503020202020204" pitchFamily="34" charset="0"/>
              </a:rPr>
              <a:t>PERFORMANCE: Study tool.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r>
              <a:rPr lang="en-US" sz="3600" b="1" u="sng" dirty="0">
                <a:latin typeface="Avenir Next Demi Bold" panose="020B0503020202020204" pitchFamily="34" charset="0"/>
              </a:rPr>
              <a:t>Repetition</a:t>
            </a:r>
            <a:r>
              <a:rPr lang="en-US" sz="3600" b="1" dirty="0">
                <a:latin typeface="Avenir Next Demi Bold" panose="020B0503020202020204" pitchFamily="34" charset="0"/>
              </a:rPr>
              <a:t> solidifies course 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r>
              <a:rPr lang="en-US" sz="3600" b="1" dirty="0">
                <a:latin typeface="Avenir Next Demi Bold" panose="020B0503020202020204" pitchFamily="34" charset="0"/>
              </a:rPr>
              <a:t>content, enables interleaving</a:t>
            </a:r>
          </a:p>
        </p:txBody>
      </p:sp>
    </p:spTree>
    <p:extLst>
      <p:ext uri="{BB962C8B-B14F-4D97-AF65-F5344CB8AC3E}">
        <p14:creationId xmlns:p14="http://schemas.microsoft.com/office/powerpoint/2010/main" val="322460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and headphones on a table&#10;&#10;Description automatically generated with medium confidence">
            <a:extLst>
              <a:ext uri="{FF2B5EF4-FFF2-40B4-BE49-F238E27FC236}">
                <a16:creationId xmlns:a16="http://schemas.microsoft.com/office/drawing/2014/main" id="{920E424D-2798-7DCB-23E1-B0DB0A8BE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076"/>
            <a:ext cx="12538169" cy="69841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18C951-08E8-B83B-7CCB-2A4C40ABC85C}"/>
              </a:ext>
            </a:extLst>
          </p:cNvPr>
          <p:cNvSpPr txBox="1"/>
          <p:nvPr/>
        </p:nvSpPr>
        <p:spPr>
          <a:xfrm>
            <a:off x="637953" y="454123"/>
            <a:ext cx="11030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Next Demi Bold" panose="020B0503020202020204" pitchFamily="34" charset="0"/>
              </a:rPr>
              <a:t>Cynthia Eaton </a:t>
            </a:r>
            <a:r>
              <a:rPr lang="en-US" sz="2800" b="1" dirty="0">
                <a:latin typeface="Avenir Next Demi Bold" panose="020B0503020202020204" pitchFamily="34" charset="0"/>
              </a:rPr>
              <a:t>●</a:t>
            </a:r>
            <a:r>
              <a:rPr lang="en-US" sz="3600" b="1" dirty="0">
                <a:latin typeface="Avenir Next Demi Bold" panose="020B0503020202020204" pitchFamily="34" charset="0"/>
              </a:rPr>
              <a:t> English (Eastern), DEC Co-Chair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0EE931-4B1B-1056-2AB7-627E61EDCD59}"/>
              </a:ext>
            </a:extLst>
          </p:cNvPr>
          <p:cNvSpPr txBox="1"/>
          <p:nvPr/>
        </p:nvSpPr>
        <p:spPr>
          <a:xfrm>
            <a:off x="5395333" y="777288"/>
            <a:ext cx="6273208" cy="3872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600" b="1" dirty="0">
              <a:latin typeface="Avenir Next Demi Bold" panose="020B0503020202020204" pitchFamily="34" charset="0"/>
            </a:endParaRPr>
          </a:p>
          <a:p>
            <a:pPr algn="r">
              <a:spcAft>
                <a:spcPts val="1000"/>
              </a:spcAft>
            </a:pPr>
            <a:r>
              <a:rPr lang="en-US" sz="2800" b="1" dirty="0">
                <a:latin typeface="Avenir Next Demi Bold" panose="020B0503020202020204" pitchFamily="34" charset="0"/>
              </a:rPr>
              <a:t>Teaching online since 1998</a:t>
            </a:r>
          </a:p>
          <a:p>
            <a:pPr algn="r">
              <a:spcAft>
                <a:spcPts val="1000"/>
              </a:spcAft>
            </a:pPr>
            <a:r>
              <a:rPr lang="en-US" sz="2800" b="1" dirty="0">
                <a:latin typeface="Avenir Next Demi Bold" panose="020B0503020202020204" pitchFamily="34" charset="0"/>
              </a:rPr>
              <a:t>Four different LMS’s</a:t>
            </a:r>
          </a:p>
          <a:p>
            <a:pPr algn="r">
              <a:spcAft>
                <a:spcPts val="1000"/>
              </a:spcAft>
            </a:pPr>
            <a:r>
              <a:rPr lang="en-US" sz="2800" b="1" dirty="0">
                <a:latin typeface="Avenir Next Demi Bold" panose="020B0503020202020204" pitchFamily="34" charset="0"/>
              </a:rPr>
              <a:t>Fully online</a:t>
            </a:r>
          </a:p>
          <a:p>
            <a:pPr algn="r">
              <a:spcAft>
                <a:spcPts val="1000"/>
              </a:spcAft>
            </a:pPr>
            <a:r>
              <a:rPr lang="en-US" sz="2800" b="1">
                <a:latin typeface="Avenir Next Demi Bold" panose="020B0503020202020204" pitchFamily="34" charset="0"/>
              </a:rPr>
              <a:t>Real-time </a:t>
            </a:r>
            <a:r>
              <a:rPr lang="en-US" sz="2800" b="1" dirty="0">
                <a:latin typeface="Avenir Next Demi Bold" panose="020B0503020202020204" pitchFamily="34" charset="0"/>
              </a:rPr>
              <a:t>online</a:t>
            </a:r>
          </a:p>
          <a:p>
            <a:pPr algn="r">
              <a:spcAft>
                <a:spcPts val="1000"/>
              </a:spcAft>
            </a:pPr>
            <a:r>
              <a:rPr lang="en-US" sz="2800" b="1" dirty="0">
                <a:latin typeface="Avenir Next Demi Bold" panose="020B0503020202020204" pitchFamily="34" charset="0"/>
              </a:rPr>
              <a:t>Blended</a:t>
            </a:r>
          </a:p>
          <a:p>
            <a:pPr algn="r">
              <a:spcAft>
                <a:spcPts val="1000"/>
              </a:spcAft>
            </a:pPr>
            <a:r>
              <a:rPr lang="en-US" sz="2800" b="1" dirty="0" err="1">
                <a:latin typeface="Avenir Next Demi Bold" panose="020B0503020202020204" pitchFamily="34" charset="0"/>
              </a:rPr>
              <a:t>Sufflex</a:t>
            </a:r>
            <a:endParaRPr lang="en-US" sz="2800" b="1" dirty="0">
              <a:latin typeface="Avenir Next Demi Bold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8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sunset&#10;&#10;Description automatically generated">
            <a:extLst>
              <a:ext uri="{FF2B5EF4-FFF2-40B4-BE49-F238E27FC236}">
                <a16:creationId xmlns:a16="http://schemas.microsoft.com/office/drawing/2014/main" id="{90C77290-6593-4E96-DD33-79B0D99EB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29" b="10180"/>
          <a:stretch/>
        </p:blipFill>
        <p:spPr>
          <a:xfrm>
            <a:off x="-227157" y="-1"/>
            <a:ext cx="13862948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79707C-1811-B9F3-1EC2-E5FD9BB2E03F}"/>
              </a:ext>
            </a:extLst>
          </p:cNvPr>
          <p:cNvSpPr txBox="1"/>
          <p:nvPr/>
        </p:nvSpPr>
        <p:spPr>
          <a:xfrm>
            <a:off x="255788" y="381468"/>
            <a:ext cx="1087337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Next Demi Bold" panose="020B0503020202020204" pitchFamily="34" charset="0"/>
              </a:rPr>
              <a:t>Self-assessments</a:t>
            </a:r>
          </a:p>
          <a:p>
            <a:endParaRPr lang="en-US" sz="3600" b="1" dirty="0">
              <a:latin typeface="Avenir Next Demi Bold" panose="020B05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venir Next Demi Bold" panose="020B0503020202020204" pitchFamily="34" charset="0"/>
              </a:rPr>
              <a:t>SELF-REFLECTION: Review what 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r>
              <a:rPr lang="en-US" sz="3600" b="1" dirty="0">
                <a:latin typeface="Avenir Next Demi Bold" panose="020B0503020202020204" pitchFamily="34" charset="0"/>
              </a:rPr>
              <a:t>got wrong, aiding long-term memory and knowledge transfer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endParaRPr lang="en-US" sz="1400" b="1" dirty="0">
              <a:latin typeface="Avenir Next Demi Bold" panose="020B0503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venir Next Demi Bold" panose="020B0503020202020204" pitchFamily="34" charset="0"/>
              </a:rPr>
              <a:t>Easy set up (</a:t>
            </a:r>
            <a:r>
              <a:rPr lang="en-US" sz="3600" b="1" dirty="0">
                <a:latin typeface="Avenir Next Demi Bold" panose="020B0503020202020204" pitchFamily="34" charset="0"/>
                <a:hlinkClick r:id="rId3"/>
              </a:rPr>
              <a:t>question library</a:t>
            </a:r>
            <a:r>
              <a:rPr lang="en-US" sz="3600" b="1" dirty="0">
                <a:latin typeface="Avenir Next Demi Bold" panose="020B0503020202020204" pitchFamily="34" charset="0"/>
              </a:rPr>
              <a:t>) 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r>
              <a:rPr lang="en-US" sz="3600" b="1" dirty="0">
                <a:latin typeface="Avenir Next Demi Bold" panose="020B0503020202020204" pitchFamily="34" charset="0"/>
              </a:rPr>
              <a:t>Students benefit from self-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r>
              <a:rPr lang="en-US" sz="3600" b="1" dirty="0">
                <a:latin typeface="Avenir Next Demi Bold" panose="020B0503020202020204" pitchFamily="34" charset="0"/>
              </a:rPr>
              <a:t>study &amp; faculty benefit seeing 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r>
              <a:rPr lang="en-US" sz="3600" b="1" dirty="0">
                <a:latin typeface="Avenir Next Demi Bold" panose="020B0503020202020204" pitchFamily="34" charset="0"/>
              </a:rPr>
              <a:t>how students doing generally 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r>
              <a:rPr lang="en-US" sz="3600" b="1" dirty="0">
                <a:latin typeface="Avenir Next Demi Bold" panose="020B0503020202020204" pitchFamily="34" charset="0"/>
              </a:rPr>
              <a:t>(or </a:t>
            </a:r>
            <a:r>
              <a:rPr lang="en-US" sz="3600" b="1" dirty="0">
                <a:latin typeface="Avenir Next Demi Bold" panose="020B0503020202020204" pitchFamily="34" charset="0"/>
                <a:hlinkClick r:id="rId4"/>
              </a:rPr>
              <a:t>anonymous survey</a:t>
            </a:r>
            <a:r>
              <a:rPr lang="en-US" sz="3600" b="1" dirty="0">
                <a:latin typeface="Avenir Next Demi Bold" panose="020B0503020202020204" pitchFamily="34" charset="0"/>
              </a:rPr>
              <a:t> for class)</a:t>
            </a:r>
          </a:p>
        </p:txBody>
      </p:sp>
    </p:spTree>
    <p:extLst>
      <p:ext uri="{BB962C8B-B14F-4D97-AF65-F5344CB8AC3E}">
        <p14:creationId xmlns:p14="http://schemas.microsoft.com/office/powerpoint/2010/main" val="409801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person, indoor, desk&#10;&#10;Description automatically generated">
            <a:extLst>
              <a:ext uri="{FF2B5EF4-FFF2-40B4-BE49-F238E27FC236}">
                <a16:creationId xmlns:a16="http://schemas.microsoft.com/office/drawing/2014/main" id="{0EDDB8FE-8788-59EF-F837-37E7885F2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97" b="53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5DA6F2-73A8-9493-8D96-88AA7F53E301}"/>
              </a:ext>
            </a:extLst>
          </p:cNvPr>
          <p:cNvSpPr txBox="1"/>
          <p:nvPr/>
        </p:nvSpPr>
        <p:spPr>
          <a:xfrm>
            <a:off x="0" y="437322"/>
            <a:ext cx="11787809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Managing workload</a:t>
            </a:r>
          </a:p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Offering variety</a:t>
            </a:r>
            <a:b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</a:b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ways to provide</a:t>
            </a:r>
            <a:b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</a:b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content and assess </a:t>
            </a:r>
            <a:b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</a:b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student </a:t>
            </a:r>
            <a:b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</a:b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comprehension</a:t>
            </a:r>
          </a:p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Ensuring fairness, </a:t>
            </a:r>
            <a:b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</a:b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demonstrating objectivity</a:t>
            </a:r>
          </a:p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Helping students develop self-regulation </a:t>
            </a:r>
            <a:b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</a:br>
            <a:r>
              <a:rPr lang="en-US" sz="39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skills asynchronously</a:t>
            </a:r>
          </a:p>
        </p:txBody>
      </p:sp>
    </p:spTree>
    <p:extLst>
      <p:ext uri="{BB962C8B-B14F-4D97-AF65-F5344CB8AC3E}">
        <p14:creationId xmlns:p14="http://schemas.microsoft.com/office/powerpoint/2010/main" val="158371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clapperboard&#10;&#10;Description automatically generated">
            <a:extLst>
              <a:ext uri="{FF2B5EF4-FFF2-40B4-BE49-F238E27FC236}">
                <a16:creationId xmlns:a16="http://schemas.microsoft.com/office/drawing/2014/main" id="{0844801C-4B96-9DA8-A5AD-819B97E63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69" t="17546" r="1" b="17546"/>
          <a:stretch/>
        </p:blipFill>
        <p:spPr>
          <a:xfrm>
            <a:off x="0" y="0"/>
            <a:ext cx="1219047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3ACB7-940A-3313-FA18-0832A9EA79B7}"/>
              </a:ext>
            </a:extLst>
          </p:cNvPr>
          <p:cNvSpPr txBox="1"/>
          <p:nvPr/>
        </p:nvSpPr>
        <p:spPr>
          <a:xfrm>
            <a:off x="5482703" y="414325"/>
            <a:ext cx="6425762" cy="5375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5400" b="1" dirty="0">
                <a:latin typeface="Avenir Next Demi Bold" panose="020B0503020202020204" pitchFamily="34" charset="0"/>
              </a:rPr>
              <a:t>MANAGING FACULTY WORKLOAD</a:t>
            </a:r>
          </a:p>
          <a:p>
            <a:pPr>
              <a:spcAft>
                <a:spcPts val="1000"/>
              </a:spcAft>
            </a:pPr>
            <a:endParaRPr lang="en-US" sz="3700" b="1" dirty="0">
              <a:latin typeface="Avenir Next Demi Bold" panose="020B0503020202020204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en-US" sz="3700" b="1" dirty="0">
                <a:latin typeface="Avenir Next Demi Bold" panose="020B0503020202020204" pitchFamily="34" charset="0"/>
              </a:rPr>
              <a:t>VIDEO NOTES</a:t>
            </a:r>
          </a:p>
          <a:p>
            <a:pPr algn="ctr">
              <a:spcAft>
                <a:spcPts val="1000"/>
              </a:spcAft>
            </a:pPr>
            <a:endParaRPr lang="en-US" sz="3700" b="1" dirty="0">
              <a:latin typeface="Avenir Next Demi Bold" panose="020B0503020202020204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en-US" sz="3700" b="1" dirty="0">
                <a:latin typeface="Avenir Next Demi Bold" panose="020B0503020202020204" pitchFamily="34" charset="0"/>
              </a:rPr>
              <a:t>AUDIO NOTES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5A0D6-C6D2-AC43-0A41-381D6944E083}"/>
              </a:ext>
            </a:extLst>
          </p:cNvPr>
          <p:cNvSpPr txBox="1"/>
          <p:nvPr/>
        </p:nvSpPr>
        <p:spPr>
          <a:xfrm>
            <a:off x="12652744" y="8718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0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clapperboard&#10;&#10;Description automatically generated">
            <a:extLst>
              <a:ext uri="{FF2B5EF4-FFF2-40B4-BE49-F238E27FC236}">
                <a16:creationId xmlns:a16="http://schemas.microsoft.com/office/drawing/2014/main" id="{0844801C-4B96-9DA8-A5AD-819B97E63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69" t="17546" r="1" b="17546"/>
          <a:stretch/>
        </p:blipFill>
        <p:spPr>
          <a:xfrm>
            <a:off x="0" y="0"/>
            <a:ext cx="1219047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3ACB7-940A-3313-FA18-0832A9EA79B7}"/>
              </a:ext>
            </a:extLst>
          </p:cNvPr>
          <p:cNvSpPr txBox="1"/>
          <p:nvPr/>
        </p:nvSpPr>
        <p:spPr>
          <a:xfrm>
            <a:off x="5482703" y="414325"/>
            <a:ext cx="6425762" cy="6042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700" b="1" dirty="0">
                <a:latin typeface="Avenir Next Demi Bold" panose="020B0503020202020204" pitchFamily="34" charset="0"/>
              </a:rPr>
              <a:t>Saves time — Speak faster than type (150 vs 40 wpm)</a:t>
            </a:r>
          </a:p>
          <a:p>
            <a:pPr>
              <a:spcAft>
                <a:spcPts val="1000"/>
              </a:spcAft>
            </a:pPr>
            <a:endParaRPr lang="en-US" sz="3700" b="1" dirty="0">
              <a:latin typeface="Avenir Next Demi Bold" panose="020B0503020202020204" pitchFamily="34" charset="0"/>
            </a:endParaRP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700" b="1" dirty="0">
                <a:latin typeface="Avenir Next Demi Bold" panose="020B0503020202020204" pitchFamily="34" charset="0"/>
              </a:rPr>
              <a:t>“Teaching presence is highly correlated to social, cognitive presence as well as to learning outcomes and students’ sense of satisfaction”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5A0D6-C6D2-AC43-0A41-381D6944E083}"/>
              </a:ext>
            </a:extLst>
          </p:cNvPr>
          <p:cNvSpPr txBox="1"/>
          <p:nvPr/>
        </p:nvSpPr>
        <p:spPr>
          <a:xfrm>
            <a:off x="12652744" y="8718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637BE6-7155-B0E8-2893-5C9ADA127544}"/>
              </a:ext>
            </a:extLst>
          </p:cNvPr>
          <p:cNvSpPr txBox="1"/>
          <p:nvPr/>
        </p:nvSpPr>
        <p:spPr>
          <a:xfrm>
            <a:off x="1552355" y="2413801"/>
            <a:ext cx="3648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venir Next Demi Bold" panose="020B0503020202020204" pitchFamily="34" charset="0"/>
              </a:rPr>
              <a:t>(</a:t>
            </a:r>
            <a:r>
              <a:rPr lang="en-US" sz="1800" b="1" dirty="0">
                <a:latin typeface="Avenir Next Demi Bold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Li, December 2022</a:t>
            </a:r>
            <a:r>
              <a:rPr lang="en-US" sz="1800" b="1" dirty="0">
                <a:latin typeface="Avenir Next Demi Bold" panose="020B0503020202020204" pitchFamily="34" charset="0"/>
              </a:rPr>
              <a:t>; </a:t>
            </a:r>
            <a:r>
              <a:rPr lang="en-US" sz="1800" b="1" dirty="0">
                <a:latin typeface="Avenir Next Demi Bold" panose="020B05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Singh </a:t>
            </a:r>
            <a:r>
              <a:rPr lang="en-US" sz="1800" b="1" i="1" dirty="0">
                <a:latin typeface="Avenir Next Demi Bold" panose="020B05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 al.</a:t>
            </a:r>
            <a:r>
              <a:rPr lang="en-US" sz="1800" b="1" dirty="0">
                <a:latin typeface="Avenir Next Demi Bold" panose="020B05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March 2022</a:t>
            </a:r>
            <a:r>
              <a:rPr lang="en-US" sz="1800" b="1" dirty="0">
                <a:latin typeface="Avenir Next Demi Bold" panose="020B0503020202020204" pitchFamily="34" charset="0"/>
              </a:rPr>
              <a:t>; </a:t>
            </a:r>
            <a:r>
              <a:rPr lang="en-US" sz="1800" b="1" dirty="0">
                <a:latin typeface="Avenir Next Demi Bold" panose="020B0503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ACUE Toolkit</a:t>
            </a:r>
            <a:r>
              <a:rPr lang="en-US" sz="1800" b="1" dirty="0">
                <a:latin typeface="Avenir Next Demi Bold" panose="020B0503020202020204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1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apperboard&#10;&#10;Description automatically generated">
            <a:extLst>
              <a:ext uri="{FF2B5EF4-FFF2-40B4-BE49-F238E27FC236}">
                <a16:creationId xmlns:a16="http://schemas.microsoft.com/office/drawing/2014/main" id="{32E48B83-F43D-8538-E61F-EEBB8C60E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69" t="17546" r="1" b="17546"/>
          <a:stretch/>
        </p:blipFill>
        <p:spPr>
          <a:xfrm>
            <a:off x="0" y="0"/>
            <a:ext cx="1219047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3ACB7-940A-3313-FA18-0832A9EA79B7}"/>
              </a:ext>
            </a:extLst>
          </p:cNvPr>
          <p:cNvSpPr txBox="1"/>
          <p:nvPr/>
        </p:nvSpPr>
        <p:spPr>
          <a:xfrm>
            <a:off x="5613991" y="276447"/>
            <a:ext cx="6294474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400" b="1" dirty="0">
                <a:latin typeface="Avenir Next Demi Bold" panose="020B0503020202020204" pitchFamily="34" charset="0"/>
              </a:rPr>
              <a:t>Teach! Feedback, not just grade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400" b="1" dirty="0">
                <a:latin typeface="Avenir Next Demi Bold" panose="020B0503020202020204" pitchFamily="34" charset="0"/>
              </a:rPr>
              <a:t>Personalizes learning experience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400" b="1" dirty="0">
                <a:latin typeface="Avenir Next Demi Bold" panose="020B0503020202020204" pitchFamily="34" charset="0"/>
              </a:rPr>
              <a:t>Enables clearer instruct-ions, announcements, </a:t>
            </a:r>
            <a:br>
              <a:rPr lang="en-US" sz="3400" b="1" dirty="0">
                <a:latin typeface="Avenir Next Demi Bold" panose="020B0503020202020204" pitchFamily="34" charset="0"/>
              </a:rPr>
            </a:br>
            <a:r>
              <a:rPr lang="en-US" sz="3400" b="1" dirty="0">
                <a:latin typeface="Avenir Next Demi Bold" panose="020B0503020202020204" pitchFamily="34" charset="0"/>
              </a:rPr>
              <a:t>feedback, descriptions, explanations</a:t>
            </a:r>
          </a:p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400" b="1" dirty="0">
                <a:latin typeface="Avenir Next Demi Bold" panose="020B0503020202020204" pitchFamily="34" charset="0"/>
              </a:rPr>
              <a:t>In announcements, content, discussions, assignments — and in quizzes!</a:t>
            </a:r>
          </a:p>
        </p:txBody>
      </p:sp>
    </p:spTree>
    <p:extLst>
      <p:ext uri="{BB962C8B-B14F-4D97-AF65-F5344CB8AC3E}">
        <p14:creationId xmlns:p14="http://schemas.microsoft.com/office/powerpoint/2010/main" val="119335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apperboard&#10;&#10;Description automatically generated">
            <a:extLst>
              <a:ext uri="{FF2B5EF4-FFF2-40B4-BE49-F238E27FC236}">
                <a16:creationId xmlns:a16="http://schemas.microsoft.com/office/drawing/2014/main" id="{EEFC4054-C382-290C-88BF-94014CAB3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69" t="17546" r="1" b="17546"/>
          <a:stretch/>
        </p:blipFill>
        <p:spPr>
          <a:xfrm>
            <a:off x="0" y="0"/>
            <a:ext cx="1219047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3ACB7-940A-3313-FA18-0832A9EA79B7}"/>
              </a:ext>
            </a:extLst>
          </p:cNvPr>
          <p:cNvSpPr txBox="1"/>
          <p:nvPr/>
        </p:nvSpPr>
        <p:spPr>
          <a:xfrm>
            <a:off x="5635256" y="659216"/>
            <a:ext cx="6092918" cy="5797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venir Next Demi Bold" panose="020B0503020202020204" pitchFamily="34" charset="0"/>
              </a:rPr>
              <a:t>Students too</a:t>
            </a:r>
          </a:p>
          <a:p>
            <a:pPr>
              <a:spcAft>
                <a:spcPts val="1000"/>
              </a:spcAft>
            </a:pPr>
            <a:endParaRPr lang="en-US" sz="2000" b="1" dirty="0">
              <a:latin typeface="Avenir Next Demi Bold" panose="020B0503020202020204" pitchFamily="34" charset="0"/>
            </a:endParaRPr>
          </a:p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600" b="1" dirty="0">
                <a:latin typeface="Avenir Next Demi Bold" panose="020B0503020202020204" pitchFamily="34" charset="0"/>
              </a:rPr>
              <a:t>Adding comments when uploading work to the assignments area</a:t>
            </a:r>
          </a:p>
          <a:p>
            <a:pPr marL="1200150" lvl="1" indent="-742950">
              <a:spcAft>
                <a:spcPts val="1000"/>
              </a:spcAft>
              <a:buFont typeface="+mj-lt"/>
              <a:buAutoNum type="arabicPeriod"/>
            </a:pPr>
            <a:r>
              <a:rPr lang="en-US" sz="3600" b="1" dirty="0">
                <a:latin typeface="Avenir Next Demi Bold" panose="020B0503020202020204" pitchFamily="34" charset="0"/>
              </a:rPr>
              <a:t>Posting a new thread or replying to a thread in any discussion topic </a:t>
            </a:r>
          </a:p>
        </p:txBody>
      </p:sp>
    </p:spTree>
    <p:extLst>
      <p:ext uri="{BB962C8B-B14F-4D97-AF65-F5344CB8AC3E}">
        <p14:creationId xmlns:p14="http://schemas.microsoft.com/office/powerpoint/2010/main" val="4149198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bowl of fruit&#10;&#10;Description automatically generated with medium confidence">
            <a:extLst>
              <a:ext uri="{FF2B5EF4-FFF2-40B4-BE49-F238E27FC236}">
                <a16:creationId xmlns:a16="http://schemas.microsoft.com/office/drawing/2014/main" id="{DA5C70F9-10D7-F442-CA5D-3A269701D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182" y="0"/>
            <a:ext cx="13080396" cy="71984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5A8BEA2-21CC-8BDD-BDD2-0DBBE7220ED0}"/>
              </a:ext>
            </a:extLst>
          </p:cNvPr>
          <p:cNvSpPr txBox="1"/>
          <p:nvPr/>
        </p:nvSpPr>
        <p:spPr>
          <a:xfrm>
            <a:off x="4608058" y="363915"/>
            <a:ext cx="719408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>
                <a:latin typeface="Avenir Next Demi Bold" panose="020B0503020202020204" pitchFamily="34" charset="0"/>
              </a:rPr>
              <a:t>Greater variety of ways </a:t>
            </a:r>
          </a:p>
          <a:p>
            <a:pPr algn="ctr"/>
            <a:r>
              <a:rPr lang="en-US" sz="3600" b="1" cap="all" dirty="0">
                <a:latin typeface="Avenir Next Demi Bold" panose="020B0503020202020204" pitchFamily="34" charset="0"/>
              </a:rPr>
              <a:t>to present course content  and</a:t>
            </a:r>
          </a:p>
          <a:p>
            <a:pPr algn="ctr"/>
            <a:r>
              <a:rPr lang="en-US" sz="3600" b="1" cap="all" dirty="0">
                <a:latin typeface="Avenir Next Demi Bold" panose="020B0503020202020204" pitchFamily="34" charset="0"/>
              </a:rPr>
              <a:t>let students </a:t>
            </a:r>
          </a:p>
          <a:p>
            <a:pPr algn="ctr"/>
            <a:r>
              <a:rPr lang="en-US" sz="3600" b="1" cap="all" dirty="0">
                <a:latin typeface="Avenir Next Demi Bold" panose="020B0503020202020204" pitchFamily="34" charset="0"/>
              </a:rPr>
              <a:t>demonstrate comprehension</a:t>
            </a:r>
          </a:p>
          <a:p>
            <a:pPr algn="ctr"/>
            <a:endParaRPr lang="en-US" sz="3600" b="1" cap="all" dirty="0">
              <a:latin typeface="Avenir Next Demi Bold" panose="020B0503020202020204" pitchFamily="34" charset="0"/>
            </a:endParaRPr>
          </a:p>
          <a:p>
            <a:pPr algn="ctr"/>
            <a:r>
              <a:rPr lang="en-US" sz="3600" b="1" cap="all" dirty="0">
                <a:latin typeface="Avenir Next Demi Bold" panose="020B0503020202020204" pitchFamily="34" charset="0"/>
              </a:rPr>
              <a:t>Insert Stuff</a:t>
            </a:r>
          </a:p>
          <a:p>
            <a:pPr algn="ctr"/>
            <a:endParaRPr lang="en-US" sz="3600" b="1" cap="all" dirty="0">
              <a:latin typeface="Avenir Next Demi Bold" panose="020B0503020202020204" pitchFamily="34" charset="0"/>
            </a:endParaRPr>
          </a:p>
          <a:p>
            <a:pPr algn="ctr"/>
            <a:endParaRPr lang="en-US" sz="2800" b="1" cap="all" dirty="0">
              <a:latin typeface="Avenir Next Demi Bold" panose="020B050302020202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4BF9F88-D72D-91F4-9670-A4183A4E5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811" y="5155731"/>
            <a:ext cx="1406968" cy="125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8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bowl of fruit&#10;&#10;Description automatically generated with medium confidence">
            <a:extLst>
              <a:ext uri="{FF2B5EF4-FFF2-40B4-BE49-F238E27FC236}">
                <a16:creationId xmlns:a16="http://schemas.microsoft.com/office/drawing/2014/main" id="{DA5C70F9-10D7-F442-CA5D-3A269701D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182" y="0"/>
            <a:ext cx="13080396" cy="71984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5A8BEA2-21CC-8BDD-BDD2-0DBBE7220ED0}"/>
              </a:ext>
            </a:extLst>
          </p:cNvPr>
          <p:cNvSpPr txBox="1"/>
          <p:nvPr/>
        </p:nvSpPr>
        <p:spPr>
          <a:xfrm>
            <a:off x="4608058" y="363915"/>
            <a:ext cx="719408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venir Next Demi Bold" panose="020B0503020202020204" pitchFamily="34" charset="0"/>
              </a:rPr>
              <a:t>Offer students variety of ways to demonstrate comprehension</a:t>
            </a:r>
            <a:br>
              <a:rPr lang="en-US" sz="2800" b="1" dirty="0">
                <a:latin typeface="Avenir Next Demi Bold" panose="020B0503020202020204" pitchFamily="34" charset="0"/>
              </a:rPr>
            </a:br>
            <a:endParaRPr lang="en-US" sz="2800" b="1" dirty="0">
              <a:latin typeface="Avenir Next Demi Bold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latin typeface="Avenir Next Demi Bold" panose="020B0503020202020204" pitchFamily="34" charset="0"/>
              </a:rPr>
              <a:t>Assessment mostly housed in quizzes, assignments, discussions</a:t>
            </a:r>
            <a:br>
              <a:rPr lang="en-US" sz="3600" b="1" dirty="0">
                <a:latin typeface="Avenir Next Demi Bold" panose="020B0503020202020204" pitchFamily="34" charset="0"/>
              </a:rPr>
            </a:br>
            <a:endParaRPr lang="en-US" sz="2800" b="1" dirty="0">
              <a:latin typeface="Avenir Next Demi Bold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latin typeface="Avenir Next Demi Bold" panose="020B0503020202020204" pitchFamily="34" charset="0"/>
              </a:rPr>
              <a:t>Not all students are proficient writers and test takers, so offer a balance or choice in course assessment methodologies</a:t>
            </a:r>
            <a:endParaRPr lang="en-US" sz="1600" b="1" dirty="0">
              <a:latin typeface="Avenir Next Demi Bold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78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776</Words>
  <Application>Microsoft Macintosh PowerPoint</Application>
  <PresentationFormat>Widescreen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Avenir Next Demi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Eaton</dc:creator>
  <cp:lastModifiedBy>Cynthia Eaton</cp:lastModifiedBy>
  <cp:revision>52</cp:revision>
  <dcterms:created xsi:type="dcterms:W3CDTF">2023-02-28T10:04:04Z</dcterms:created>
  <dcterms:modified xsi:type="dcterms:W3CDTF">2023-02-28T16:03:38Z</dcterms:modified>
</cp:coreProperties>
</file>